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sldIdLst>
    <p:sldId id="256" r:id="rId2"/>
    <p:sldId id="257" r:id="rId3"/>
    <p:sldId id="258" r:id="rId4"/>
    <p:sldId id="259" r:id="rId5"/>
    <p:sldId id="308"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309" r:id="rId34"/>
    <p:sldId id="310" r:id="rId35"/>
    <p:sldId id="289" r:id="rId36"/>
    <p:sldId id="288" r:id="rId37"/>
    <p:sldId id="292" r:id="rId38"/>
    <p:sldId id="293" r:id="rId39"/>
    <p:sldId id="294" r:id="rId40"/>
    <p:sldId id="295" r:id="rId41"/>
    <p:sldId id="296" r:id="rId42"/>
    <p:sldId id="297" r:id="rId43"/>
    <p:sldId id="298" r:id="rId44"/>
    <p:sldId id="299" r:id="rId45"/>
    <p:sldId id="300" r:id="rId46"/>
    <p:sldId id="301" r:id="rId47"/>
    <p:sldId id="290" r:id="rId48"/>
    <p:sldId id="311" r:id="rId49"/>
    <p:sldId id="278" r:id="rId50"/>
    <p:sldId id="313" r:id="rId51"/>
    <p:sldId id="302" r:id="rId52"/>
    <p:sldId id="303" r:id="rId53"/>
    <p:sldId id="306" r:id="rId54"/>
    <p:sldId id="307" r:id="rId55"/>
    <p:sldId id="304" r:id="rId56"/>
    <p:sldId id="305" r:id="rId57"/>
    <p:sldId id="291" r:id="rId5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5"/>
    <p:restoredTop sz="79675"/>
  </p:normalViewPr>
  <p:slideViewPr>
    <p:cSldViewPr snapToGrid="0" snapToObjects="1">
      <p:cViewPr>
        <p:scale>
          <a:sx n="90" d="100"/>
          <a:sy n="90" d="100"/>
        </p:scale>
        <p:origin x="10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Users\adam\Downloads\U_Impuriti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Relationship between </a:t>
            </a:r>
            <a:r>
              <a:rPr lang="en-US" baseline="30000"/>
              <a:t>235</a:t>
            </a:r>
            <a:r>
              <a:rPr lang="en-US" baseline="0"/>
              <a:t>U enrichment and </a:t>
            </a:r>
            <a:r>
              <a:rPr lang="en-US" baseline="30000"/>
              <a:t>234</a:t>
            </a:r>
            <a:r>
              <a:rPr lang="en-US" baseline="0"/>
              <a:t>U and </a:t>
            </a:r>
            <a:r>
              <a:rPr lang="en-US" baseline="30000"/>
              <a:t>236</a:t>
            </a:r>
            <a:r>
              <a:rPr lang="en-US" baseline="0"/>
              <a:t>U Impurities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U-234</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dispRSqr val="1"/>
            <c:dispEq val="1"/>
            <c:trendlineLbl>
              <c:layout>
                <c:manualLayout>
                  <c:x val="3.7825044596698193E-2"/>
                  <c:y val="0.3922837067587027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Sheet1!$C$6:$C$11</c:f>
              <c:numCache>
                <c:formatCode>0%</c:formatCode>
                <c:ptCount val="6"/>
                <c:pt idx="0">
                  <c:v>0.93</c:v>
                </c:pt>
                <c:pt idx="1">
                  <c:v>0.5</c:v>
                </c:pt>
                <c:pt idx="2">
                  <c:v>0.04</c:v>
                </c:pt>
                <c:pt idx="3" formatCode="0.00%">
                  <c:v>8.9999999999999993E-3</c:v>
                </c:pt>
                <c:pt idx="4" formatCode="0.00%">
                  <c:v>7.11E-3</c:v>
                </c:pt>
                <c:pt idx="5" formatCode="0.00%">
                  <c:v>2E-3</c:v>
                </c:pt>
              </c:numCache>
            </c:numRef>
          </c:xVal>
          <c:yVal>
            <c:numRef>
              <c:f>Sheet1!$D$6:$D$11</c:f>
              <c:numCache>
                <c:formatCode>0.00%</c:formatCode>
                <c:ptCount val="6"/>
                <c:pt idx="0">
                  <c:v>0.01</c:v>
                </c:pt>
                <c:pt idx="1">
                  <c:v>4.2500000000000003E-3</c:v>
                </c:pt>
                <c:pt idx="2">
                  <c:v>3.3399999999999999E-4</c:v>
                </c:pt>
                <c:pt idx="3">
                  <c:v>9.48E-5</c:v>
                </c:pt>
                <c:pt idx="4">
                  <c:v>5.41E-5</c:v>
                </c:pt>
                <c:pt idx="5">
                  <c:v>3.5599999999999998E-5</c:v>
                </c:pt>
              </c:numCache>
            </c:numRef>
          </c:yVal>
          <c:smooth val="0"/>
          <c:extLst>
            <c:ext xmlns:c16="http://schemas.microsoft.com/office/drawing/2014/chart" uri="{C3380CC4-5D6E-409C-BE32-E72D297353CC}">
              <c16:uniqueId val="{00000001-904C-5840-BE0B-C057BCC32744}"/>
            </c:ext>
          </c:extLst>
        </c:ser>
        <c:dLbls>
          <c:showLegendKey val="0"/>
          <c:showVal val="0"/>
          <c:showCatName val="0"/>
          <c:showSerName val="0"/>
          <c:showPercent val="0"/>
          <c:showBubbleSize val="0"/>
        </c:dLbls>
        <c:axId val="461350640"/>
        <c:axId val="328006784"/>
      </c:scatterChart>
      <c:scatterChart>
        <c:scatterStyle val="lineMarker"/>
        <c:varyColors val="0"/>
        <c:ser>
          <c:idx val="1"/>
          <c:order val="1"/>
          <c:tx>
            <c:v>U-236</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2"/>
            <c:dispRSqr val="1"/>
            <c:dispEq val="1"/>
            <c:trendlineLbl>
              <c:layout>
                <c:manualLayout>
                  <c:x val="-0.24420970106009476"/>
                  <c:y val="0.1844690070042823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Sheet1!$C$6:$C$11</c:f>
              <c:numCache>
                <c:formatCode>0%</c:formatCode>
                <c:ptCount val="6"/>
                <c:pt idx="0">
                  <c:v>0.93</c:v>
                </c:pt>
                <c:pt idx="1">
                  <c:v>0.5</c:v>
                </c:pt>
                <c:pt idx="2">
                  <c:v>0.04</c:v>
                </c:pt>
                <c:pt idx="3" formatCode="0.00%">
                  <c:v>8.9999999999999993E-3</c:v>
                </c:pt>
                <c:pt idx="4" formatCode="0.00%">
                  <c:v>7.11E-3</c:v>
                </c:pt>
                <c:pt idx="5" formatCode="0.00%">
                  <c:v>2E-3</c:v>
                </c:pt>
              </c:numCache>
            </c:numRef>
          </c:xVal>
          <c:yVal>
            <c:numRef>
              <c:f>Sheet1!$E$6:$E$11</c:f>
              <c:numCache>
                <c:formatCode>0.00%</c:formatCode>
                <c:ptCount val="6"/>
                <c:pt idx="0">
                  <c:v>4.45E-3</c:v>
                </c:pt>
                <c:pt idx="1">
                  <c:v>2.31E-3</c:v>
                </c:pt>
                <c:pt idx="2">
                  <c:v>1.54E-4</c:v>
                </c:pt>
                <c:pt idx="3">
                  <c:v>3.2499999999999997E-5</c:v>
                </c:pt>
                <c:pt idx="4" formatCode="General">
                  <c:v>0</c:v>
                </c:pt>
                <c:pt idx="5" formatCode="General">
                  <c:v>0</c:v>
                </c:pt>
              </c:numCache>
            </c:numRef>
          </c:yVal>
          <c:smooth val="0"/>
          <c:extLst>
            <c:ext xmlns:c16="http://schemas.microsoft.com/office/drawing/2014/chart" uri="{C3380CC4-5D6E-409C-BE32-E72D297353CC}">
              <c16:uniqueId val="{00000003-904C-5840-BE0B-C057BCC32744}"/>
            </c:ext>
          </c:extLst>
        </c:ser>
        <c:dLbls>
          <c:showLegendKey val="0"/>
          <c:showVal val="0"/>
          <c:showCatName val="0"/>
          <c:showSerName val="0"/>
          <c:showPercent val="0"/>
          <c:showBubbleSize val="0"/>
        </c:dLbls>
        <c:axId val="455017888"/>
        <c:axId val="377863920"/>
      </c:scatterChart>
      <c:valAx>
        <c:axId val="4613506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30000"/>
                  <a:t>235</a:t>
                </a:r>
                <a:r>
                  <a:rPr lang="en-US" baseline="0"/>
                  <a:t>U [wt-%]</a:t>
                </a:r>
                <a:endParaRPr lang="en-US" baseline="3000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8006784"/>
        <c:crosses val="autoZero"/>
        <c:crossBetween val="midCat"/>
      </c:valAx>
      <c:valAx>
        <c:axId val="32800678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30000"/>
                  <a:t>234</a:t>
                </a:r>
                <a:r>
                  <a:rPr lang="en-US" baseline="0"/>
                  <a:t>U [wt-%]</a:t>
                </a:r>
                <a:endParaRPr lang="en-US" baseline="300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1350640"/>
        <c:crosses val="autoZero"/>
        <c:crossBetween val="midCat"/>
      </c:valAx>
      <c:valAx>
        <c:axId val="37786392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30000"/>
                  <a:t>236</a:t>
                </a:r>
                <a:r>
                  <a:rPr lang="en-US" baseline="0"/>
                  <a:t>U [wt-%]</a:t>
                </a:r>
                <a:endParaRPr lang="en-US" baseline="300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5017888"/>
        <c:crosses val="max"/>
        <c:crossBetween val="midCat"/>
      </c:valAx>
      <c:valAx>
        <c:axId val="455017888"/>
        <c:scaling>
          <c:orientation val="minMax"/>
        </c:scaling>
        <c:delete val="1"/>
        <c:axPos val="b"/>
        <c:numFmt formatCode="0%" sourceLinked="1"/>
        <c:majorTickMark val="out"/>
        <c:minorTickMark val="none"/>
        <c:tickLblPos val="nextTo"/>
        <c:crossAx val="3778639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90D2066-7DA7-974E-9973-41DD25A4E72F}" type="datetimeFigureOut">
              <a:rPr lang="en-US" smtClean="0"/>
              <a:t>11/25/19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1CF546DE-A373-D84C-AC05-9C8BB6C9A8D8}" type="slidenum">
              <a:rPr lang="en-US" smtClean="0"/>
              <a:t>‹#›</a:t>
            </a:fld>
            <a:endParaRPr lang="en-US"/>
          </a:p>
        </p:txBody>
      </p:sp>
    </p:spTree>
    <p:extLst>
      <p:ext uri="{BB962C8B-B14F-4D97-AF65-F5344CB8AC3E}">
        <p14:creationId xmlns:p14="http://schemas.microsoft.com/office/powerpoint/2010/main" val="398962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you all for taking the time to listen to my dissertation presentation today.  This specific focus of this presentation is: “Leveraging machine learning capabilities for the characterization of irradiated uranium” and how this scenario can serve as “A case study of prediction methods for nuclear safeguards and nuclear forensics”.</a:t>
            </a:r>
          </a:p>
        </p:txBody>
      </p:sp>
      <p:sp>
        <p:nvSpPr>
          <p:cNvPr id="4" name="Slide Number Placeholder 3"/>
          <p:cNvSpPr>
            <a:spLocks noGrp="1"/>
          </p:cNvSpPr>
          <p:nvPr>
            <p:ph type="sldNum" sz="quarter" idx="5"/>
          </p:nvPr>
        </p:nvSpPr>
        <p:spPr/>
        <p:txBody>
          <a:bodyPr/>
          <a:lstStyle/>
          <a:p>
            <a:fld id="{1CF546DE-A373-D84C-AC05-9C8BB6C9A8D8}" type="slidenum">
              <a:rPr lang="en-US" smtClean="0"/>
              <a:t>1</a:t>
            </a:fld>
            <a:endParaRPr lang="en-US"/>
          </a:p>
        </p:txBody>
      </p:sp>
    </p:spTree>
    <p:extLst>
      <p:ext uri="{BB962C8B-B14F-4D97-AF65-F5344CB8AC3E}">
        <p14:creationId xmlns:p14="http://schemas.microsoft.com/office/powerpoint/2010/main" val="25288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my method will improve on Mandel et al. in the following ways: (READ SLIDE VERBATIM)</a:t>
            </a:r>
          </a:p>
        </p:txBody>
      </p:sp>
      <p:sp>
        <p:nvSpPr>
          <p:cNvPr id="4" name="Slide Number Placeholder 3"/>
          <p:cNvSpPr>
            <a:spLocks noGrp="1"/>
          </p:cNvSpPr>
          <p:nvPr>
            <p:ph type="sldNum" sz="quarter" idx="5"/>
          </p:nvPr>
        </p:nvSpPr>
        <p:spPr/>
        <p:txBody>
          <a:bodyPr/>
          <a:lstStyle/>
          <a:p>
            <a:fld id="{1CF546DE-A373-D84C-AC05-9C8BB6C9A8D8}" type="slidenum">
              <a:rPr lang="en-US" smtClean="0"/>
              <a:t>10</a:t>
            </a:fld>
            <a:endParaRPr lang="en-US"/>
          </a:p>
        </p:txBody>
      </p:sp>
    </p:spTree>
    <p:extLst>
      <p:ext uri="{BB962C8B-B14F-4D97-AF65-F5344CB8AC3E}">
        <p14:creationId xmlns:p14="http://schemas.microsoft.com/office/powerpoint/2010/main" val="4198589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class of machine learning algorithms I would like to discuss are the regularized linear models. Regularized linear models are an extension of ordinary least squares, where the model is selecting feature coefficient values w which minimize the objective function phi such that the difference between the predictions </a:t>
            </a:r>
            <a:r>
              <a:rPr lang="en-US" dirty="0" err="1"/>
              <a:t>Xw</a:t>
            </a:r>
            <a:r>
              <a:rPr lang="en-US" dirty="0"/>
              <a:t> and the target values y is minimized. Regularization can be described as a penalty for complexity. The way that this penalty is accomplished is by introducing a regularization parameter into the objective function and multiplying it by the magnitude of the feature coefficient weights. The regularization parameter is a user-defined hyperparameter, meaning that its value is chosen to control the strength of the regularization. </a:t>
            </a:r>
          </a:p>
          <a:p>
            <a:r>
              <a:rPr lang="en-US" dirty="0"/>
              <a:t>There are three different regularized linear models that I considered in this work. They differ only in the form of the regularization parameter that manifests in the objective function of each model. Ridge regression utilizes the L2 norm, lasso utilizes the L1 norm, and elastic net uses a linear combination of both the L1 and L2 norms.                                   </a:t>
            </a:r>
          </a:p>
          <a:p>
            <a:r>
              <a:rPr lang="en-US" dirty="0"/>
              <a:t>Computational complexity O(m,n^2) assuming m&gt;n                                                                                                                                                                </a:t>
            </a:r>
          </a:p>
        </p:txBody>
      </p:sp>
      <p:sp>
        <p:nvSpPr>
          <p:cNvPr id="4" name="Slide Number Placeholder 3"/>
          <p:cNvSpPr>
            <a:spLocks noGrp="1"/>
          </p:cNvSpPr>
          <p:nvPr>
            <p:ph type="sldNum" sz="quarter" idx="5"/>
          </p:nvPr>
        </p:nvSpPr>
        <p:spPr/>
        <p:txBody>
          <a:bodyPr/>
          <a:lstStyle/>
          <a:p>
            <a:fld id="{1CF546DE-A373-D84C-AC05-9C8BB6C9A8D8}" type="slidenum">
              <a:rPr lang="en-US" smtClean="0"/>
              <a:t>12</a:t>
            </a:fld>
            <a:endParaRPr lang="en-US"/>
          </a:p>
        </p:txBody>
      </p:sp>
    </p:spTree>
    <p:extLst>
      <p:ext uri="{BB962C8B-B14F-4D97-AF65-F5344CB8AC3E}">
        <p14:creationId xmlns:p14="http://schemas.microsoft.com/office/powerpoint/2010/main" val="2882442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algorithm is the decision tree regressor. Decision tree regressors operate by identifying a feature/threshold-value pair which maximally splits the data into the cleanest possible subsets. This is shown by the first equation, where a (k, </a:t>
            </a:r>
            <a:r>
              <a:rPr lang="en-US" dirty="0" err="1"/>
              <a:t>tk</a:t>
            </a:r>
            <a:r>
              <a:rPr lang="en-US" dirty="0"/>
              <a:t>) pair is selected such that the instance-weighted mean absolute errors on both sides of the split are at a minimum. This splitting process iteratively continues down each branch of the decision tree until leaf nodes are formed to terminate each branch.</a:t>
            </a:r>
          </a:p>
          <a:p>
            <a:r>
              <a:rPr lang="en-US" dirty="0"/>
              <a:t>M is num of instances, n is num of features</a:t>
            </a:r>
          </a:p>
          <a:p>
            <a:r>
              <a:rPr lang="en-US" dirty="0"/>
              <a:t>Decision tree training is O(n*</a:t>
            </a:r>
            <a:r>
              <a:rPr lang="en-US" dirty="0" err="1"/>
              <a:t>mlog</a:t>
            </a:r>
            <a:r>
              <a:rPr lang="en-US" dirty="0"/>
              <a:t>(m))</a:t>
            </a:r>
          </a:p>
          <a:p>
            <a:r>
              <a:rPr lang="en-US" dirty="0"/>
              <a:t>Decision tree predicting is O(log_{2}(m))</a:t>
            </a:r>
          </a:p>
        </p:txBody>
      </p:sp>
      <p:sp>
        <p:nvSpPr>
          <p:cNvPr id="4" name="Slide Number Placeholder 3"/>
          <p:cNvSpPr>
            <a:spLocks noGrp="1"/>
          </p:cNvSpPr>
          <p:nvPr>
            <p:ph type="sldNum" sz="quarter" idx="5"/>
          </p:nvPr>
        </p:nvSpPr>
        <p:spPr/>
        <p:txBody>
          <a:bodyPr/>
          <a:lstStyle/>
          <a:p>
            <a:fld id="{1CF546DE-A373-D84C-AC05-9C8BB6C9A8D8}" type="slidenum">
              <a:rPr lang="en-US" smtClean="0"/>
              <a:t>13</a:t>
            </a:fld>
            <a:endParaRPr lang="en-US"/>
          </a:p>
        </p:txBody>
      </p:sp>
    </p:spTree>
    <p:extLst>
      <p:ext uri="{BB962C8B-B14F-4D97-AF65-F5344CB8AC3E}">
        <p14:creationId xmlns:p14="http://schemas.microsoft.com/office/powerpoint/2010/main" val="341581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primary shortcomings of decision trees is that they have a tendency to overfit to the training data. A single decision tree could, in principle, become extremely complex and identify a leaf node which perfectly predicts the values of every single instance in the training set. Regularization of the hyperparameters which control decision tree growth can partially overcome this. Alternatively, one could use random forests instead of decision trees. Random forests are designed to address the primary shortcoming of decision trees – the tendency to overfit the training data. The main idea is to create a large number of more strongly regularized decision trees. This prevents any individual decision tree from overfitting the training data and thus prevents excessive variance. However, since each tree is more strongly regularized it is less likely to fully capture all of the nuances of the data, and therefore each individual tree will have higher bias. As a result, the entire ensemble has a slight increase in bias as compared to decision trees, but with a substantial reduction in variance. This is generally considered a favorable tradeoff.</a:t>
            </a:r>
          </a:p>
          <a:p>
            <a:r>
              <a:rPr lang="en-US" dirty="0"/>
              <a:t>Computational complexity O(</a:t>
            </a:r>
            <a:r>
              <a:rPr lang="en-US" dirty="0" err="1"/>
              <a:t>mtree</a:t>
            </a:r>
            <a:r>
              <a:rPr lang="en-US" dirty="0"/>
              <a:t>*</a:t>
            </a:r>
            <a:r>
              <a:rPr lang="en-US" dirty="0" err="1"/>
              <a:t>ntry</a:t>
            </a:r>
            <a:r>
              <a:rPr lang="en-US" dirty="0"/>
              <a:t>*</a:t>
            </a:r>
            <a:r>
              <a:rPr lang="en-US" dirty="0" err="1"/>
              <a:t>mlog</a:t>
            </a:r>
            <a:r>
              <a:rPr lang="en-US" dirty="0"/>
              <a:t>(m))</a:t>
            </a:r>
          </a:p>
          <a:p>
            <a:r>
              <a:rPr lang="en-US" dirty="0"/>
              <a:t>With maximum depth: O(</a:t>
            </a:r>
            <a:r>
              <a:rPr lang="en-US" dirty="0" err="1"/>
              <a:t>mtree</a:t>
            </a:r>
            <a:r>
              <a:rPr lang="en-US" dirty="0"/>
              <a:t>*</a:t>
            </a:r>
            <a:r>
              <a:rPr lang="en-US" dirty="0" err="1"/>
              <a:t>ntry</a:t>
            </a:r>
            <a:r>
              <a:rPr lang="en-US" dirty="0"/>
              <a:t>*d*m)</a:t>
            </a:r>
          </a:p>
        </p:txBody>
      </p:sp>
      <p:sp>
        <p:nvSpPr>
          <p:cNvPr id="4" name="Slide Number Placeholder 3"/>
          <p:cNvSpPr>
            <a:spLocks noGrp="1"/>
          </p:cNvSpPr>
          <p:nvPr>
            <p:ph type="sldNum" sz="quarter" idx="5"/>
          </p:nvPr>
        </p:nvSpPr>
        <p:spPr/>
        <p:txBody>
          <a:bodyPr/>
          <a:lstStyle/>
          <a:p>
            <a:fld id="{1CF546DE-A373-D84C-AC05-9C8BB6C9A8D8}" type="slidenum">
              <a:rPr lang="en-US" smtClean="0"/>
              <a:t>14</a:t>
            </a:fld>
            <a:endParaRPr lang="en-US"/>
          </a:p>
        </p:txBody>
      </p:sp>
    </p:spTree>
    <p:extLst>
      <p:ext uri="{BB962C8B-B14F-4D97-AF65-F5344CB8AC3E}">
        <p14:creationId xmlns:p14="http://schemas.microsoft.com/office/powerpoint/2010/main" val="818198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algorithm is another ensemble based method using decision trees as the base estimator. Adaptive boosting is an alternative to random forests where each tree in the ensemble influences how the next tree is built. Specifically, for the first model, the training instances which have the highest prediction errors have their weights updated in the objective function of the second model, and so on. The entire ensemble then votes on the ultimate prediction of an instance with voting weights dependent on the relative prediction errors of each individual model during training.</a:t>
            </a:r>
          </a:p>
        </p:txBody>
      </p:sp>
      <p:sp>
        <p:nvSpPr>
          <p:cNvPr id="4" name="Slide Number Placeholder 3"/>
          <p:cNvSpPr>
            <a:spLocks noGrp="1"/>
          </p:cNvSpPr>
          <p:nvPr>
            <p:ph type="sldNum" sz="quarter" idx="5"/>
          </p:nvPr>
        </p:nvSpPr>
        <p:spPr/>
        <p:txBody>
          <a:bodyPr/>
          <a:lstStyle/>
          <a:p>
            <a:fld id="{1CF546DE-A373-D84C-AC05-9C8BB6C9A8D8}" type="slidenum">
              <a:rPr lang="en-US" smtClean="0"/>
              <a:t>15</a:t>
            </a:fld>
            <a:endParaRPr lang="en-US"/>
          </a:p>
        </p:txBody>
      </p:sp>
    </p:spTree>
    <p:extLst>
      <p:ext uri="{BB962C8B-B14F-4D97-AF65-F5344CB8AC3E}">
        <p14:creationId xmlns:p14="http://schemas.microsoft.com/office/powerpoint/2010/main" val="245733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demonstrates a few of the pitfalls which must be avoided when constructing machine learning models. If we consider some set of noisy data, represented by the blue dots in the top right figure, we can discuss the two extreme types of models which could be constructed with this data. The first model, represented by the orange line creates a linear fit. However, the trend in this data appears to be nonlinear. This orange model is said to have high bias: it has not sufficiently learned the underlying trend of the data, and therefore will have high prediction errors.  A more complex model, represented by the green line successfully captures this nonlinear behavior, but also appears to be training itself to predict the stochastic noisy variations in the data.  This green model is said to have high variance: it can perfectly predict a few of the noisy data points, but will have very large errors for new data points. </a:t>
            </a:r>
          </a:p>
          <a:p>
            <a:endParaRPr lang="en-US" dirty="0"/>
          </a:p>
          <a:p>
            <a:r>
              <a:rPr lang="en-US" dirty="0"/>
              <a:t>Another way to visualize the generalization performance of models is through the use of learning curves. These curves sequentially train models on larger numbers of training instances, cross-validate those models on a holdout set, and plot the training and cross-validation scores of the model as a function of the number of training examples given to each model. A model that has strong generalization performance will demonstrate convergence between the training and cross-validation scores, as shown in the lower learning curve. However, a model which is too complex, for instance by fitting itself to noise present in the training data, will perfectly predict the training data and have a large performance decrease on the cross-validation data, as shown in the upper left learning curve. </a:t>
            </a:r>
          </a:p>
        </p:txBody>
      </p:sp>
      <p:sp>
        <p:nvSpPr>
          <p:cNvPr id="4" name="Slide Number Placeholder 3"/>
          <p:cNvSpPr>
            <a:spLocks noGrp="1"/>
          </p:cNvSpPr>
          <p:nvPr>
            <p:ph type="sldNum" sz="quarter" idx="5"/>
          </p:nvPr>
        </p:nvSpPr>
        <p:spPr/>
        <p:txBody>
          <a:bodyPr/>
          <a:lstStyle/>
          <a:p>
            <a:fld id="{1CF546DE-A373-D84C-AC05-9C8BB6C9A8D8}" type="slidenum">
              <a:rPr lang="en-US" smtClean="0"/>
              <a:t>16</a:t>
            </a:fld>
            <a:endParaRPr lang="en-US"/>
          </a:p>
        </p:txBody>
      </p:sp>
    </p:spTree>
    <p:extLst>
      <p:ext uri="{BB962C8B-B14F-4D97-AF65-F5344CB8AC3E}">
        <p14:creationId xmlns:p14="http://schemas.microsoft.com/office/powerpoint/2010/main" val="3433970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Principal component analysis is an efficient method for reducing the dimensionality of a dataset through transformations into orthogonal eigenvectors which preserve the maximum possible variance in the data.  The experimental data that I collected in this work has dimensions of 8,192 features by 7,000 observations. This is way too many features both for the number of observations that I have as well as the computing resources available to me. I therefore employed principal component analysis to reduce the dimensionality of the feature space significantly: from 8,192 to 10, while preserving over 99% of the inherent variance/information contained in the initial dataset. </a:t>
            </a:r>
          </a:p>
        </p:txBody>
      </p:sp>
      <p:sp>
        <p:nvSpPr>
          <p:cNvPr id="4" name="Slide Number Placeholder 3"/>
          <p:cNvSpPr>
            <a:spLocks noGrp="1"/>
          </p:cNvSpPr>
          <p:nvPr>
            <p:ph type="sldNum" sz="quarter" idx="5"/>
          </p:nvPr>
        </p:nvSpPr>
        <p:spPr/>
        <p:txBody>
          <a:bodyPr/>
          <a:lstStyle/>
          <a:p>
            <a:fld id="{1CF546DE-A373-D84C-AC05-9C8BB6C9A8D8}" type="slidenum">
              <a:rPr lang="en-US" smtClean="0"/>
              <a:t>17</a:t>
            </a:fld>
            <a:endParaRPr lang="en-US"/>
          </a:p>
        </p:txBody>
      </p:sp>
    </p:spTree>
    <p:extLst>
      <p:ext uri="{BB962C8B-B14F-4D97-AF65-F5344CB8AC3E}">
        <p14:creationId xmlns:p14="http://schemas.microsoft.com/office/powerpoint/2010/main" val="1856614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time-dependent compositions of materials subject to neutron irradiation and subsequent decay is given by the Bateman equations. Here, I present a general form of the Bateman equation that describes all of the relevant interactions that I am concerned with in this work. </a:t>
            </a:r>
          </a:p>
        </p:txBody>
      </p:sp>
      <p:sp>
        <p:nvSpPr>
          <p:cNvPr id="4" name="Slide Number Placeholder 3"/>
          <p:cNvSpPr>
            <a:spLocks noGrp="1"/>
          </p:cNvSpPr>
          <p:nvPr>
            <p:ph type="sldNum" sz="quarter" idx="5"/>
          </p:nvPr>
        </p:nvSpPr>
        <p:spPr/>
        <p:txBody>
          <a:bodyPr/>
          <a:lstStyle/>
          <a:p>
            <a:fld id="{1CF546DE-A373-D84C-AC05-9C8BB6C9A8D8}" type="slidenum">
              <a:rPr lang="en-US" smtClean="0"/>
              <a:t>18</a:t>
            </a:fld>
            <a:endParaRPr lang="en-US"/>
          </a:p>
        </p:txBody>
      </p:sp>
    </p:spTree>
    <p:extLst>
      <p:ext uri="{BB962C8B-B14F-4D97-AF65-F5344CB8AC3E}">
        <p14:creationId xmlns:p14="http://schemas.microsoft.com/office/powerpoint/2010/main" val="329674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describe the major steps that were necessary for generating the simulated data.  The synthetic data was generated via ORIGEN, which is a zero-dimensional point depletion code that tracks the coupled </a:t>
            </a:r>
            <a:r>
              <a:rPr lang="en-US" dirty="0" err="1"/>
              <a:t>bateman</a:t>
            </a:r>
            <a:r>
              <a:rPr lang="en-US" dirty="0"/>
              <a:t> equations describing the time-dependent composition of materials in a radiation field. </a:t>
            </a:r>
          </a:p>
        </p:txBody>
      </p:sp>
      <p:sp>
        <p:nvSpPr>
          <p:cNvPr id="4" name="Slide Number Placeholder 3"/>
          <p:cNvSpPr>
            <a:spLocks noGrp="1"/>
          </p:cNvSpPr>
          <p:nvPr>
            <p:ph type="sldNum" sz="quarter" idx="5"/>
          </p:nvPr>
        </p:nvSpPr>
        <p:spPr/>
        <p:txBody>
          <a:bodyPr/>
          <a:lstStyle/>
          <a:p>
            <a:fld id="{1CF546DE-A373-D84C-AC05-9C8BB6C9A8D8}" type="slidenum">
              <a:rPr lang="en-US" smtClean="0"/>
              <a:t>20</a:t>
            </a:fld>
            <a:endParaRPr lang="en-US"/>
          </a:p>
        </p:txBody>
      </p:sp>
    </p:spTree>
    <p:extLst>
      <p:ext uri="{BB962C8B-B14F-4D97-AF65-F5344CB8AC3E}">
        <p14:creationId xmlns:p14="http://schemas.microsoft.com/office/powerpoint/2010/main" val="40597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describes the parameters that I used when simulating data in ORIGEN. I chose to run separate ORIGEN simulations for each of the main uranium isotopes. I simulated the irradiation of 1 gram each of these four isotopes in the ORNL HFIR neutron spectrum, tracked the gamma-ray emissions across 100 energy bins  from 0-2.5 MeV at 180 discrete decay times from 0-1.8 days post-irradiation.</a:t>
            </a:r>
          </a:p>
        </p:txBody>
      </p:sp>
      <p:sp>
        <p:nvSpPr>
          <p:cNvPr id="4" name="Slide Number Placeholder 3"/>
          <p:cNvSpPr>
            <a:spLocks noGrp="1"/>
          </p:cNvSpPr>
          <p:nvPr>
            <p:ph type="sldNum" sz="quarter" idx="5"/>
          </p:nvPr>
        </p:nvSpPr>
        <p:spPr/>
        <p:txBody>
          <a:bodyPr/>
          <a:lstStyle/>
          <a:p>
            <a:fld id="{1CF546DE-A373-D84C-AC05-9C8BB6C9A8D8}" type="slidenum">
              <a:rPr lang="en-US" smtClean="0"/>
              <a:t>21</a:t>
            </a:fld>
            <a:endParaRPr lang="en-US"/>
          </a:p>
        </p:txBody>
      </p:sp>
    </p:spTree>
    <p:extLst>
      <p:ext uri="{BB962C8B-B14F-4D97-AF65-F5344CB8AC3E}">
        <p14:creationId xmlns:p14="http://schemas.microsoft.com/office/powerpoint/2010/main" val="200241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sections of this presentation. I will start by introducing the general issues that this work aims to solve, and then discuss the specific scenario that I use to answer this problem. I will then present an existing method for solving this scenario and highlight its shortcomings as a motivation for my method. I will then describe the prerequisite technical theoretical information essential to this problem, the methods that I employed, the results that I have achieved, and finally I will present a brief proposal for future work that will build on what I have done towards a real-world deployable system.</a:t>
            </a:r>
          </a:p>
        </p:txBody>
      </p:sp>
      <p:sp>
        <p:nvSpPr>
          <p:cNvPr id="4" name="Slide Number Placeholder 3"/>
          <p:cNvSpPr>
            <a:spLocks noGrp="1"/>
          </p:cNvSpPr>
          <p:nvPr>
            <p:ph type="sldNum" sz="quarter" idx="5"/>
          </p:nvPr>
        </p:nvSpPr>
        <p:spPr/>
        <p:txBody>
          <a:bodyPr/>
          <a:lstStyle/>
          <a:p>
            <a:fld id="{1CF546DE-A373-D84C-AC05-9C8BB6C9A8D8}" type="slidenum">
              <a:rPr lang="en-US" smtClean="0"/>
              <a:t>2</a:t>
            </a:fld>
            <a:endParaRPr lang="en-US"/>
          </a:p>
        </p:txBody>
      </p:sp>
    </p:spTree>
    <p:extLst>
      <p:ext uri="{BB962C8B-B14F-4D97-AF65-F5344CB8AC3E}">
        <p14:creationId xmlns:p14="http://schemas.microsoft.com/office/powerpoint/2010/main" val="3914882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had to blend the results from each individual isotope to obtain the data corresponding to uranium samples of varying enrichments. This slide shows some data I found in the literature measuring the isotopic concentrations of the minor uranium isotopes U-234 and U-236 as a function of the U-235 enrichment. I obtained polynomial fits of this data to interpolate these values to other enrichments. </a:t>
            </a:r>
          </a:p>
        </p:txBody>
      </p:sp>
      <p:sp>
        <p:nvSpPr>
          <p:cNvPr id="4" name="Slide Number Placeholder 3"/>
          <p:cNvSpPr>
            <a:spLocks noGrp="1"/>
          </p:cNvSpPr>
          <p:nvPr>
            <p:ph type="sldNum" sz="quarter" idx="5"/>
          </p:nvPr>
        </p:nvSpPr>
        <p:spPr/>
        <p:txBody>
          <a:bodyPr/>
          <a:lstStyle/>
          <a:p>
            <a:fld id="{1CF546DE-A373-D84C-AC05-9C8BB6C9A8D8}" type="slidenum">
              <a:rPr lang="en-US" smtClean="0"/>
              <a:t>22</a:t>
            </a:fld>
            <a:endParaRPr lang="en-US"/>
          </a:p>
        </p:txBody>
      </p:sp>
    </p:spTree>
    <p:extLst>
      <p:ext uri="{BB962C8B-B14F-4D97-AF65-F5344CB8AC3E}">
        <p14:creationId xmlns:p14="http://schemas.microsoft.com/office/powerpoint/2010/main" val="36579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that I performed separate ORIGEN irradiations for each uranium isotope is because that allows me to create a variable dataset via post-processing in python. With the functions shown previously that describe all the isotopic concentrations as a function of U-235 enrichment, I can take the individual mono-isotopic ORIGEN results and generate data corresponding to whatever enrichment levels I want. There is, however, a physical discrepancy between this procedure and running ORIGEN simulations for each enrichment level directly. The four uranium isotopes will each influence the neutron spectrum seen by the others. In particular, the large neutron capture resonances of U-238 will alter the neutron flux profile seen by the other uranium isotopes. This phenomenon is not captured in the post-processing of mono-isotopic data method previously described. To overcome this I could have just brute forced my way through, say, 100 ORIGEN simulations for 100 unique enrichment levels.</a:t>
            </a:r>
          </a:p>
        </p:txBody>
      </p:sp>
      <p:sp>
        <p:nvSpPr>
          <p:cNvPr id="4" name="Slide Number Placeholder 3"/>
          <p:cNvSpPr>
            <a:spLocks noGrp="1"/>
          </p:cNvSpPr>
          <p:nvPr>
            <p:ph type="sldNum" sz="quarter" idx="5"/>
          </p:nvPr>
        </p:nvSpPr>
        <p:spPr/>
        <p:txBody>
          <a:bodyPr/>
          <a:lstStyle/>
          <a:p>
            <a:fld id="{1CF546DE-A373-D84C-AC05-9C8BB6C9A8D8}" type="slidenum">
              <a:rPr lang="en-US" smtClean="0"/>
              <a:t>23</a:t>
            </a:fld>
            <a:endParaRPr lang="en-US"/>
          </a:p>
        </p:txBody>
      </p:sp>
    </p:spTree>
    <p:extLst>
      <p:ext uri="{BB962C8B-B14F-4D97-AF65-F5344CB8AC3E}">
        <p14:creationId xmlns:p14="http://schemas.microsoft.com/office/powerpoint/2010/main" val="1533706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much just read the slide.</a:t>
            </a:r>
          </a:p>
        </p:txBody>
      </p:sp>
      <p:sp>
        <p:nvSpPr>
          <p:cNvPr id="4" name="Slide Number Placeholder 3"/>
          <p:cNvSpPr>
            <a:spLocks noGrp="1"/>
          </p:cNvSpPr>
          <p:nvPr>
            <p:ph type="sldNum" sz="quarter" idx="5"/>
          </p:nvPr>
        </p:nvSpPr>
        <p:spPr/>
        <p:txBody>
          <a:bodyPr/>
          <a:lstStyle/>
          <a:p>
            <a:fld id="{1CF546DE-A373-D84C-AC05-9C8BB6C9A8D8}" type="slidenum">
              <a:rPr lang="en-US" smtClean="0"/>
              <a:t>24</a:t>
            </a:fld>
            <a:endParaRPr lang="en-US"/>
          </a:p>
        </p:txBody>
      </p:sp>
    </p:spTree>
    <p:extLst>
      <p:ext uri="{BB962C8B-B14F-4D97-AF65-F5344CB8AC3E}">
        <p14:creationId xmlns:p14="http://schemas.microsoft.com/office/powerpoint/2010/main" val="3493747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much just read the slide.</a:t>
            </a:r>
          </a:p>
        </p:txBody>
      </p:sp>
      <p:sp>
        <p:nvSpPr>
          <p:cNvPr id="4" name="Slide Number Placeholder 3"/>
          <p:cNvSpPr>
            <a:spLocks noGrp="1"/>
          </p:cNvSpPr>
          <p:nvPr>
            <p:ph type="sldNum" sz="quarter" idx="5"/>
          </p:nvPr>
        </p:nvSpPr>
        <p:spPr/>
        <p:txBody>
          <a:bodyPr/>
          <a:lstStyle/>
          <a:p>
            <a:fld id="{1CF546DE-A373-D84C-AC05-9C8BB6C9A8D8}" type="slidenum">
              <a:rPr lang="en-US" smtClean="0"/>
              <a:t>25</a:t>
            </a:fld>
            <a:endParaRPr lang="en-US"/>
          </a:p>
        </p:txBody>
      </p:sp>
    </p:spTree>
    <p:extLst>
      <p:ext uri="{BB962C8B-B14F-4D97-AF65-F5344CB8AC3E}">
        <p14:creationId xmlns:p14="http://schemas.microsoft.com/office/powerpoint/2010/main" val="3830864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table listing the </a:t>
            </a:r>
            <a:r>
              <a:rPr lang="en-US" dirty="0" err="1"/>
              <a:t>photopeaks</a:t>
            </a:r>
            <a:r>
              <a:rPr lang="en-US" dirty="0"/>
              <a:t> and responsible nuclides.</a:t>
            </a:r>
          </a:p>
        </p:txBody>
      </p:sp>
      <p:sp>
        <p:nvSpPr>
          <p:cNvPr id="4" name="Slide Number Placeholder 3"/>
          <p:cNvSpPr>
            <a:spLocks noGrp="1"/>
          </p:cNvSpPr>
          <p:nvPr>
            <p:ph type="sldNum" sz="quarter" idx="5"/>
          </p:nvPr>
        </p:nvSpPr>
        <p:spPr/>
        <p:txBody>
          <a:bodyPr/>
          <a:lstStyle/>
          <a:p>
            <a:fld id="{1CF546DE-A373-D84C-AC05-9C8BB6C9A8D8}" type="slidenum">
              <a:rPr lang="en-US" smtClean="0"/>
              <a:t>35</a:t>
            </a:fld>
            <a:endParaRPr lang="en-US"/>
          </a:p>
        </p:txBody>
      </p:sp>
    </p:spTree>
    <p:extLst>
      <p:ext uri="{BB962C8B-B14F-4D97-AF65-F5344CB8AC3E}">
        <p14:creationId xmlns:p14="http://schemas.microsoft.com/office/powerpoint/2010/main" val="93988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are similarities between the features identified in the different enrichment determination scenarios that have been considered in this presentation. In particular, a photon from Np-239 and a photon from Mo-99 were both selected by Mandel et al., the models I built on simulated data, and the models I built on experimental data. This is strong evidence to support the notion that these models are identifying true relationships in the data that are supported by the literature, but using that data more effectively to make decay time (and irradiation time) invariant predictions.</a:t>
            </a:r>
          </a:p>
        </p:txBody>
      </p:sp>
      <p:sp>
        <p:nvSpPr>
          <p:cNvPr id="4" name="Slide Number Placeholder 3"/>
          <p:cNvSpPr>
            <a:spLocks noGrp="1"/>
          </p:cNvSpPr>
          <p:nvPr>
            <p:ph type="sldNum" sz="quarter" idx="5"/>
          </p:nvPr>
        </p:nvSpPr>
        <p:spPr/>
        <p:txBody>
          <a:bodyPr/>
          <a:lstStyle/>
          <a:p>
            <a:fld id="{1CF546DE-A373-D84C-AC05-9C8BB6C9A8D8}" type="slidenum">
              <a:rPr lang="en-US" smtClean="0"/>
              <a:t>38</a:t>
            </a:fld>
            <a:endParaRPr lang="en-US"/>
          </a:p>
        </p:txBody>
      </p:sp>
    </p:spTree>
    <p:extLst>
      <p:ext uri="{BB962C8B-B14F-4D97-AF65-F5344CB8AC3E}">
        <p14:creationId xmlns:p14="http://schemas.microsoft.com/office/powerpoint/2010/main" val="1723919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presents a summary of the results shown in this presentation, and discusses the broader impact and implications that these results should have on the scientific community.</a:t>
            </a:r>
          </a:p>
        </p:txBody>
      </p:sp>
      <p:sp>
        <p:nvSpPr>
          <p:cNvPr id="4" name="Slide Number Placeholder 3"/>
          <p:cNvSpPr>
            <a:spLocks noGrp="1"/>
          </p:cNvSpPr>
          <p:nvPr>
            <p:ph type="sldNum" sz="quarter" idx="5"/>
          </p:nvPr>
        </p:nvSpPr>
        <p:spPr/>
        <p:txBody>
          <a:bodyPr/>
          <a:lstStyle/>
          <a:p>
            <a:fld id="{1CF546DE-A373-D84C-AC05-9C8BB6C9A8D8}" type="slidenum">
              <a:rPr lang="en-US" smtClean="0"/>
              <a:t>39</a:t>
            </a:fld>
            <a:endParaRPr lang="en-US"/>
          </a:p>
        </p:txBody>
      </p:sp>
    </p:spTree>
    <p:extLst>
      <p:ext uri="{BB962C8B-B14F-4D97-AF65-F5344CB8AC3E}">
        <p14:creationId xmlns:p14="http://schemas.microsoft.com/office/powerpoint/2010/main" val="2859960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now like to pitch a brief proposal for future work which extends the methods I have developed here to improve on existing real-world experimental facilities for identification and characterization of spent nuclear fuel canisters. The particular application that I am considering here is the re-verification of spent nuclear fuel. There are currently several experimental facilities which collect unique “fingerprints” of individual spent nuclear fuel dry storage casks. These “fingerprints” are uniquely identifying sets of either gamma-ray or neutron measurements at specific locations around the cask. Each cask can be identified via its fingerprint, and the fingerprints are sensitive to the removal of a single fuel element.</a:t>
            </a:r>
          </a:p>
          <a:p>
            <a:endParaRPr lang="en-US" dirty="0"/>
          </a:p>
          <a:p>
            <a:r>
              <a:rPr lang="en-US" dirty="0"/>
              <a:t>My proposal considers the possibility of fusing the data streams from several of these fingerprinting technologies and incorporating them into a more sophisticated data pipeline to study the characteristics of these fingerprints as predictive indicators of important material properties such as: burnup, cooling time, enrichment, etc.</a:t>
            </a:r>
          </a:p>
        </p:txBody>
      </p:sp>
      <p:sp>
        <p:nvSpPr>
          <p:cNvPr id="4" name="Slide Number Placeholder 3"/>
          <p:cNvSpPr>
            <a:spLocks noGrp="1"/>
          </p:cNvSpPr>
          <p:nvPr>
            <p:ph type="sldNum" sz="quarter" idx="5"/>
          </p:nvPr>
        </p:nvSpPr>
        <p:spPr/>
        <p:txBody>
          <a:bodyPr/>
          <a:lstStyle/>
          <a:p>
            <a:fld id="{1CF546DE-A373-D84C-AC05-9C8BB6C9A8D8}" type="slidenum">
              <a:rPr lang="en-US" smtClean="0"/>
              <a:t>40</a:t>
            </a:fld>
            <a:endParaRPr lang="en-US"/>
          </a:p>
        </p:txBody>
      </p:sp>
    </p:spTree>
    <p:extLst>
      <p:ext uri="{BB962C8B-B14F-4D97-AF65-F5344CB8AC3E}">
        <p14:creationId xmlns:p14="http://schemas.microsoft.com/office/powerpoint/2010/main" val="301023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fingerprinting system used for re-verification of spent nuclear fuel dry storage casks is the Compton Dry Cask Imaging System.</a:t>
            </a:r>
          </a:p>
        </p:txBody>
      </p:sp>
      <p:sp>
        <p:nvSpPr>
          <p:cNvPr id="4" name="Slide Number Placeholder 3"/>
          <p:cNvSpPr>
            <a:spLocks noGrp="1"/>
          </p:cNvSpPr>
          <p:nvPr>
            <p:ph type="sldNum" sz="quarter" idx="5"/>
          </p:nvPr>
        </p:nvSpPr>
        <p:spPr/>
        <p:txBody>
          <a:bodyPr/>
          <a:lstStyle/>
          <a:p>
            <a:fld id="{1CF546DE-A373-D84C-AC05-9C8BB6C9A8D8}" type="slidenum">
              <a:rPr lang="en-US" smtClean="0"/>
              <a:t>41</a:t>
            </a:fld>
            <a:endParaRPr lang="en-US"/>
          </a:p>
        </p:txBody>
      </p:sp>
    </p:spTree>
    <p:extLst>
      <p:ext uri="{BB962C8B-B14F-4D97-AF65-F5344CB8AC3E}">
        <p14:creationId xmlns:p14="http://schemas.microsoft.com/office/powerpoint/2010/main" val="2873611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re-verification system is the Dual Slab Verification Detector.</a:t>
            </a:r>
          </a:p>
        </p:txBody>
      </p:sp>
      <p:sp>
        <p:nvSpPr>
          <p:cNvPr id="4" name="Slide Number Placeholder 3"/>
          <p:cNvSpPr>
            <a:spLocks noGrp="1"/>
          </p:cNvSpPr>
          <p:nvPr>
            <p:ph type="sldNum" sz="quarter" idx="5"/>
          </p:nvPr>
        </p:nvSpPr>
        <p:spPr/>
        <p:txBody>
          <a:bodyPr/>
          <a:lstStyle/>
          <a:p>
            <a:fld id="{1CF546DE-A373-D84C-AC05-9C8BB6C9A8D8}" type="slidenum">
              <a:rPr lang="en-US" smtClean="0"/>
              <a:t>42</a:t>
            </a:fld>
            <a:endParaRPr lang="en-US"/>
          </a:p>
        </p:txBody>
      </p:sp>
    </p:spTree>
    <p:extLst>
      <p:ext uri="{BB962C8B-B14F-4D97-AF65-F5344CB8AC3E}">
        <p14:creationId xmlns:p14="http://schemas.microsoft.com/office/powerpoint/2010/main" val="2694815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slide, I present a few sample problems in nuclear engineering. I discuss the fact that each one has multiple parameters that might be unknown or loosely constrained. This makes direct calculation of a quantity intractable without assumptions for each parameter. This motivates the need for prediction methods in nuclear engineering which are insensitive to the unknown parameters. To further investigate this, I develop the “problem in a box” – determination of enrichment of irradiated uranium with unknown decay and irradiation times.</a:t>
            </a:r>
          </a:p>
          <a:p>
            <a:endParaRPr lang="en-US" dirty="0"/>
          </a:p>
          <a:p>
            <a:endParaRPr lang="en-US" dirty="0"/>
          </a:p>
        </p:txBody>
      </p:sp>
      <p:sp>
        <p:nvSpPr>
          <p:cNvPr id="4" name="Slide Number Placeholder 3"/>
          <p:cNvSpPr>
            <a:spLocks noGrp="1"/>
          </p:cNvSpPr>
          <p:nvPr>
            <p:ph type="sldNum" sz="quarter" idx="5"/>
          </p:nvPr>
        </p:nvSpPr>
        <p:spPr/>
        <p:txBody>
          <a:bodyPr/>
          <a:lstStyle/>
          <a:p>
            <a:fld id="{1CF546DE-A373-D84C-AC05-9C8BB6C9A8D8}" type="slidenum">
              <a:rPr lang="en-US" smtClean="0"/>
              <a:t>3</a:t>
            </a:fld>
            <a:endParaRPr lang="en-US"/>
          </a:p>
        </p:txBody>
      </p:sp>
    </p:spTree>
    <p:extLst>
      <p:ext uri="{BB962C8B-B14F-4D97-AF65-F5344CB8AC3E}">
        <p14:creationId xmlns:p14="http://schemas.microsoft.com/office/powerpoint/2010/main" val="3370962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546DE-A373-D84C-AC05-9C8BB6C9A8D8}" type="slidenum">
              <a:rPr lang="en-US" smtClean="0"/>
              <a:t>49</a:t>
            </a:fld>
            <a:endParaRPr lang="en-US"/>
          </a:p>
        </p:txBody>
      </p:sp>
    </p:spTree>
    <p:extLst>
      <p:ext uri="{BB962C8B-B14F-4D97-AF65-F5344CB8AC3E}">
        <p14:creationId xmlns:p14="http://schemas.microsoft.com/office/powerpoint/2010/main" val="356017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questions that I specifically address in this work, and the new questions that these results ask.</a:t>
            </a:r>
          </a:p>
        </p:txBody>
      </p:sp>
      <p:sp>
        <p:nvSpPr>
          <p:cNvPr id="4" name="Slide Number Placeholder 3"/>
          <p:cNvSpPr>
            <a:spLocks noGrp="1"/>
          </p:cNvSpPr>
          <p:nvPr>
            <p:ph type="sldNum" sz="quarter" idx="5"/>
          </p:nvPr>
        </p:nvSpPr>
        <p:spPr/>
        <p:txBody>
          <a:bodyPr/>
          <a:lstStyle/>
          <a:p>
            <a:fld id="{1CF546DE-A373-D84C-AC05-9C8BB6C9A8D8}" type="slidenum">
              <a:rPr lang="en-US" smtClean="0"/>
              <a:t>4</a:t>
            </a:fld>
            <a:endParaRPr lang="en-US"/>
          </a:p>
        </p:txBody>
      </p:sp>
    </p:spTree>
    <p:extLst>
      <p:ext uri="{BB962C8B-B14F-4D97-AF65-F5344CB8AC3E}">
        <p14:creationId xmlns:p14="http://schemas.microsoft.com/office/powerpoint/2010/main" val="271424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specific “problem in a box” that I consider in this work is determining the enrichment of an irradiated uranium sample via gamma-ray spectrometry. This problem has been previously studied by Mandel et al. in 1969. Mandel et al. identified a set of 9 photons which can be used to calculate the uranium isotope ratio.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equation presented here shows the net counts of a given photon based on number of target atoms, irradiation time, decay time, counting time, etc. Note the dependence on both the irradiation time and decay time of the specimen.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idea behind Mandel’s method is that the ratio of photon counts which are indirectly caused by U-238 to those which are indirectly caused by U-235 is correlated with the true U-238/U-235 ratio of the material itself if all other terms are fixed. In this set of photons, those which are caused by U-238 are the three Np-239 photons (105 keV, 210 keV, and 278 keV). The other six photons are primary fission product emissions, which are created by U-235 fission.</a:t>
            </a:r>
          </a:p>
          <a:p>
            <a:endParaRPr lang="en-US" dirty="0"/>
          </a:p>
          <a:p>
            <a:endParaRPr lang="en-US" dirty="0"/>
          </a:p>
        </p:txBody>
      </p:sp>
      <p:sp>
        <p:nvSpPr>
          <p:cNvPr id="4" name="Slide Number Placeholder 3"/>
          <p:cNvSpPr>
            <a:spLocks noGrp="1"/>
          </p:cNvSpPr>
          <p:nvPr>
            <p:ph type="sldNum" sz="quarter" idx="5"/>
          </p:nvPr>
        </p:nvSpPr>
        <p:spPr/>
        <p:txBody>
          <a:bodyPr/>
          <a:lstStyle/>
          <a:p>
            <a:fld id="{1CF546DE-A373-D84C-AC05-9C8BB6C9A8D8}" type="slidenum">
              <a:rPr lang="en-US" smtClean="0"/>
              <a:t>5</a:t>
            </a:fld>
            <a:endParaRPr lang="en-US"/>
          </a:p>
        </p:txBody>
      </p:sp>
    </p:spTree>
    <p:extLst>
      <p:ext uri="{BB962C8B-B14F-4D97-AF65-F5344CB8AC3E}">
        <p14:creationId xmlns:p14="http://schemas.microsoft.com/office/powerpoint/2010/main" val="2930194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procedure for Mandel’s method of enrichment determination is as follows: (read bullet points verbatim). This figure shows a sample gamma-ray spectrum of my experimental data, with each of the relevant </a:t>
            </a:r>
            <a:r>
              <a:rPr lang="en-US" dirty="0" err="1"/>
              <a:t>photopeaks</a:t>
            </a:r>
            <a:r>
              <a:rPr lang="en-US" dirty="0"/>
              <a:t> highlighted.</a:t>
            </a:r>
          </a:p>
        </p:txBody>
      </p:sp>
      <p:sp>
        <p:nvSpPr>
          <p:cNvPr id="4" name="Slide Number Placeholder 3"/>
          <p:cNvSpPr>
            <a:spLocks noGrp="1"/>
          </p:cNvSpPr>
          <p:nvPr>
            <p:ph type="sldNum" sz="quarter" idx="5"/>
          </p:nvPr>
        </p:nvSpPr>
        <p:spPr/>
        <p:txBody>
          <a:bodyPr/>
          <a:lstStyle/>
          <a:p>
            <a:fld id="{1CF546DE-A373-D84C-AC05-9C8BB6C9A8D8}" type="slidenum">
              <a:rPr lang="en-US" smtClean="0"/>
              <a:t>6</a:t>
            </a:fld>
            <a:endParaRPr lang="en-US"/>
          </a:p>
        </p:txBody>
      </p:sp>
    </p:spTree>
    <p:extLst>
      <p:ext uri="{BB962C8B-B14F-4D97-AF65-F5344CB8AC3E}">
        <p14:creationId xmlns:p14="http://schemas.microsoft.com/office/powerpoint/2010/main" val="10287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re-create the method of Mandel et al. with my own set of experimental data consisting of gamma-ray spectra of irradiated uranium samples at multiple enrichment levels. I will show how well the method works for the exact scenario it was designed for, wherein the decay time is fixed at 24 hours, and then I will show the increase in errors that occurs when this constraint on the decay time is removed.</a:t>
            </a:r>
          </a:p>
          <a:p>
            <a:endParaRPr lang="en-US" dirty="0"/>
          </a:p>
          <a:p>
            <a:endParaRPr lang="en-US" dirty="0"/>
          </a:p>
        </p:txBody>
      </p:sp>
      <p:sp>
        <p:nvSpPr>
          <p:cNvPr id="4" name="Slide Number Placeholder 3"/>
          <p:cNvSpPr>
            <a:spLocks noGrp="1"/>
          </p:cNvSpPr>
          <p:nvPr>
            <p:ph type="sldNum" sz="quarter" idx="5"/>
          </p:nvPr>
        </p:nvSpPr>
        <p:spPr/>
        <p:txBody>
          <a:bodyPr/>
          <a:lstStyle/>
          <a:p>
            <a:fld id="{1CF546DE-A373-D84C-AC05-9C8BB6C9A8D8}" type="slidenum">
              <a:rPr lang="en-US" smtClean="0"/>
              <a:t>7</a:t>
            </a:fld>
            <a:endParaRPr lang="en-US"/>
          </a:p>
        </p:txBody>
      </p:sp>
    </p:spTree>
    <p:extLst>
      <p:ext uri="{BB962C8B-B14F-4D97-AF65-F5344CB8AC3E}">
        <p14:creationId xmlns:p14="http://schemas.microsoft.com/office/powerpoint/2010/main" val="744196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of this slide is taken from the paper of Mandel et al., and shows six of the calibration curves that they used for enrichment predictions. The figure on the left shows my recreation of all 18 of the calibration curves with my experimental data. I fit each regression curve with the 24 hour decay data of 0.71% (natural) uranium and 20% uranium, and then use those curves to perform predictions on the uranium isotope ratio associated with 3% uranium.</a:t>
            </a:r>
          </a:p>
        </p:txBody>
      </p:sp>
      <p:sp>
        <p:nvSpPr>
          <p:cNvPr id="4" name="Slide Number Placeholder 3"/>
          <p:cNvSpPr>
            <a:spLocks noGrp="1"/>
          </p:cNvSpPr>
          <p:nvPr>
            <p:ph type="sldNum" sz="quarter" idx="5"/>
          </p:nvPr>
        </p:nvSpPr>
        <p:spPr/>
        <p:txBody>
          <a:bodyPr/>
          <a:lstStyle/>
          <a:p>
            <a:fld id="{1CF546DE-A373-D84C-AC05-9C8BB6C9A8D8}" type="slidenum">
              <a:rPr lang="en-US" smtClean="0"/>
              <a:t>8</a:t>
            </a:fld>
            <a:endParaRPr lang="en-US"/>
          </a:p>
        </p:txBody>
      </p:sp>
    </p:spTree>
    <p:extLst>
      <p:ext uri="{BB962C8B-B14F-4D97-AF65-F5344CB8AC3E}">
        <p14:creationId xmlns:p14="http://schemas.microsoft.com/office/powerpoint/2010/main" val="132189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compare the performance of this method when making prediction on gamma-ray spectra collected at exactly 24 hours of decay to gamma-ray spectra collected every hour from 8 hours to 58 hours of decay. These plots show the frequency distribution of absolute errors in prediction for each of the 18 photopeak ratio curves. On the left, when the decay time is fixed at 24 hours, the absolute errors in prediction range from ~0-6, with an MAE score of 2.86. On the right, when the decay time is allowed to vary, the prediction errors now range from ~0-30, with a few errors reaching above 60, and an MAE score of 13.8. These results demonstrate two important points: 1) the prediction method of Mandel et al. works very well if we can be sure that all decay times are the same, and 2) this method has a significant performance degradation as the decay time constraint is relaxed – it is therefore NOT invariant to decay time. </a:t>
            </a:r>
          </a:p>
        </p:txBody>
      </p:sp>
      <p:sp>
        <p:nvSpPr>
          <p:cNvPr id="4" name="Slide Number Placeholder 3"/>
          <p:cNvSpPr>
            <a:spLocks noGrp="1"/>
          </p:cNvSpPr>
          <p:nvPr>
            <p:ph type="sldNum" sz="quarter" idx="5"/>
          </p:nvPr>
        </p:nvSpPr>
        <p:spPr/>
        <p:txBody>
          <a:bodyPr/>
          <a:lstStyle/>
          <a:p>
            <a:fld id="{1CF546DE-A373-D84C-AC05-9C8BB6C9A8D8}" type="slidenum">
              <a:rPr lang="en-US" smtClean="0"/>
              <a:t>9</a:t>
            </a:fld>
            <a:endParaRPr lang="en-US"/>
          </a:p>
        </p:txBody>
      </p:sp>
    </p:spTree>
    <p:extLst>
      <p:ext uri="{BB962C8B-B14F-4D97-AF65-F5344CB8AC3E}">
        <p14:creationId xmlns:p14="http://schemas.microsoft.com/office/powerpoint/2010/main" val="232922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D037C1-4600-2640-AE1B-4F09EFFA18D6}" type="datetime1">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705544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A72CD-7F9F-A44D-BF65-5777DB4F4CC7}" type="datetime1">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1850261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7DBD4-FD78-1740-8603-AC7EFEC0BCF9}" type="datetime1">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1260273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A3B6D-E573-224B-AFF7-6E51A38E0A35}" type="datetime1">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242089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20F171-0B26-5C49-987D-5F1CBF355C13}" type="datetime1">
              <a:rPr lang="en-US" smtClean="0"/>
              <a:t>11/29/19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242048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1202DF-4FBE-B340-81D9-E68DEB6647D4}" type="datetime1">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1929470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88F907-8D17-4046-9927-D13F75DB6340}" type="datetime1">
              <a:rPr lang="en-US" smtClean="0"/>
              <a:t>11/29/19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409547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286698-870F-3A4F-9B9A-574C3061C2F5}" type="datetime1">
              <a:rPr lang="en-US" smtClean="0"/>
              <a:t>11/29/19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85908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8EB3B-9C5C-F44D-A419-20449053360F}" type="datetime1">
              <a:rPr lang="en-US" smtClean="0"/>
              <a:t>11/29/19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59263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22A24-C6C5-884C-9E43-81F927F662DA}" type="datetime1">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105978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6D0403-A14A-1D49-B32D-BF96DA748F21}" type="datetime1">
              <a:rPr lang="en-US" smtClean="0"/>
              <a:t>11/29/19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94819F-C7AC-144E-8DAF-0D1659607E0C}" type="slidenum">
              <a:rPr lang="en-US" smtClean="0"/>
              <a:t>‹#›</a:t>
            </a:fld>
            <a:endParaRPr lang="en-US"/>
          </a:p>
        </p:txBody>
      </p:sp>
    </p:spTree>
    <p:extLst>
      <p:ext uri="{BB962C8B-B14F-4D97-AF65-F5344CB8AC3E}">
        <p14:creationId xmlns:p14="http://schemas.microsoft.com/office/powerpoint/2010/main" val="1422612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37BAF-C49F-8B45-B5A2-334E227907E6}" type="datetime1">
              <a:rPr lang="en-US" smtClean="0"/>
              <a:t>11/29/19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94819F-C7AC-144E-8DAF-0D1659607E0C}" type="slidenum">
              <a:rPr lang="en-US" smtClean="0"/>
              <a:t>‹#›</a:t>
            </a:fld>
            <a:endParaRPr lang="en-US"/>
          </a:p>
        </p:txBody>
      </p:sp>
    </p:spTree>
    <p:extLst>
      <p:ext uri="{BB962C8B-B14F-4D97-AF65-F5344CB8AC3E}">
        <p14:creationId xmlns:p14="http://schemas.microsoft.com/office/powerpoint/2010/main" val="882672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iff"/><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jpg"/></Relationships>
</file>

<file path=ppt/slides/_rels/slide45.xml.rels><?xml version="1.0" encoding="UTF-8" standalone="yes"?>
<Relationships xmlns="http://schemas.openxmlformats.org/package/2006/relationships"><Relationship Id="rId2" Type="http://schemas.openxmlformats.org/officeDocument/2006/relationships/hyperlink" Target="https://towardsdatascience.com/understanding-the-bias-variance-tradeoff-"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hyperlink" Target="http://www.thekerneltrip.com/machine/learning/computational-complexity-learning-algorithm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AF5A-5734-484D-AB2F-F5ED0BAB3116}"/>
              </a:ext>
            </a:extLst>
          </p:cNvPr>
          <p:cNvSpPr>
            <a:spLocks noGrp="1"/>
          </p:cNvSpPr>
          <p:nvPr>
            <p:ph type="ctrTitle"/>
          </p:nvPr>
        </p:nvSpPr>
        <p:spPr/>
        <p:txBody>
          <a:bodyPr>
            <a:noAutofit/>
          </a:bodyPr>
          <a:lstStyle/>
          <a:p>
            <a:pPr algn="l"/>
            <a:r>
              <a:rPr lang="en-US" sz="3200" dirty="0"/>
              <a:t>Leveraging Machine Learning Capabilities for the Characterization of Irradiated Uranium: </a:t>
            </a:r>
            <a:br>
              <a:rPr lang="en-US" sz="3200" dirty="0"/>
            </a:br>
            <a:r>
              <a:rPr lang="en-US" sz="3200" dirty="0"/>
              <a:t>A Case Study of Prediction Methods for Nuclear Safeguards and Nuclear Forensics</a:t>
            </a:r>
          </a:p>
        </p:txBody>
      </p:sp>
      <p:sp>
        <p:nvSpPr>
          <p:cNvPr id="3" name="Subtitle 2">
            <a:extLst>
              <a:ext uri="{FF2B5EF4-FFF2-40B4-BE49-F238E27FC236}">
                <a16:creationId xmlns:a16="http://schemas.microsoft.com/office/drawing/2014/main" id="{32DCAD02-8ED6-4040-9341-18340464F3E9}"/>
              </a:ext>
            </a:extLst>
          </p:cNvPr>
          <p:cNvSpPr>
            <a:spLocks noGrp="1"/>
          </p:cNvSpPr>
          <p:nvPr>
            <p:ph type="subTitle" idx="1"/>
          </p:nvPr>
        </p:nvSpPr>
        <p:spPr>
          <a:xfrm>
            <a:off x="1143000" y="3602038"/>
            <a:ext cx="6858000" cy="2798762"/>
          </a:xfrm>
        </p:spPr>
        <p:txBody>
          <a:bodyPr>
            <a:normAutofit fontScale="92500" lnSpcReduction="10000"/>
          </a:bodyPr>
          <a:lstStyle/>
          <a:p>
            <a:r>
              <a:rPr lang="en-US" dirty="0"/>
              <a:t>A dissertation defense by: </a:t>
            </a:r>
            <a:r>
              <a:rPr lang="en-US" b="1" dirty="0"/>
              <a:t>Adam Drescher</a:t>
            </a:r>
          </a:p>
          <a:p>
            <a:endParaRPr lang="en-US" b="1" dirty="0"/>
          </a:p>
          <a:p>
            <a:r>
              <a:rPr lang="en-US" dirty="0"/>
              <a:t>On: Monday, December 2</a:t>
            </a:r>
            <a:r>
              <a:rPr lang="en-US" baseline="30000" dirty="0"/>
              <a:t>nd</a:t>
            </a:r>
            <a:r>
              <a:rPr lang="en-US" dirty="0"/>
              <a:t>, 2019</a:t>
            </a:r>
          </a:p>
          <a:p>
            <a:endParaRPr lang="en-US" dirty="0"/>
          </a:p>
          <a:p>
            <a:r>
              <a:rPr lang="en-US" dirty="0"/>
              <a:t>Committee: </a:t>
            </a:r>
          </a:p>
          <a:p>
            <a:r>
              <a:rPr lang="en-US" dirty="0"/>
              <a:t>Sheldon </a:t>
            </a:r>
            <a:r>
              <a:rPr lang="en-US" dirty="0" err="1"/>
              <a:t>Landsberger</a:t>
            </a:r>
            <a:r>
              <a:rPr lang="en-US" dirty="0"/>
              <a:t> (Supervisor), Ken </a:t>
            </a:r>
            <a:r>
              <a:rPr lang="en-US" dirty="0" err="1"/>
              <a:t>Dayman</a:t>
            </a:r>
            <a:r>
              <a:rPr lang="en-US" dirty="0"/>
              <a:t> (Co-Supervisor), William Charlton, George Biros, Derek Haas</a:t>
            </a:r>
          </a:p>
          <a:p>
            <a:endParaRPr lang="en-US" dirty="0"/>
          </a:p>
        </p:txBody>
      </p:sp>
      <p:sp>
        <p:nvSpPr>
          <p:cNvPr id="5" name="Slide Number Placeholder 4">
            <a:extLst>
              <a:ext uri="{FF2B5EF4-FFF2-40B4-BE49-F238E27FC236}">
                <a16:creationId xmlns:a16="http://schemas.microsoft.com/office/drawing/2014/main" id="{53038FD0-4A40-F64A-AA3A-D1D5D1983BAB}"/>
              </a:ext>
            </a:extLst>
          </p:cNvPr>
          <p:cNvSpPr>
            <a:spLocks noGrp="1"/>
          </p:cNvSpPr>
          <p:nvPr>
            <p:ph type="sldNum" sz="quarter" idx="12"/>
          </p:nvPr>
        </p:nvSpPr>
        <p:spPr/>
        <p:txBody>
          <a:bodyPr/>
          <a:lstStyle/>
          <a:p>
            <a:fld id="{3F94819F-C7AC-144E-8DAF-0D1659607E0C}" type="slidenum">
              <a:rPr lang="en-US" smtClean="0"/>
              <a:t>1</a:t>
            </a:fld>
            <a:endParaRPr lang="en-US"/>
          </a:p>
        </p:txBody>
      </p:sp>
    </p:spTree>
    <p:extLst>
      <p:ext uri="{BB962C8B-B14F-4D97-AF65-F5344CB8AC3E}">
        <p14:creationId xmlns:p14="http://schemas.microsoft.com/office/powerpoint/2010/main" val="347931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098D-26AB-CA49-AF41-7DCFD4F7CC83}"/>
              </a:ext>
            </a:extLst>
          </p:cNvPr>
          <p:cNvSpPr>
            <a:spLocks noGrp="1"/>
          </p:cNvSpPr>
          <p:nvPr>
            <p:ph type="title"/>
          </p:nvPr>
        </p:nvSpPr>
        <p:spPr/>
        <p:txBody>
          <a:bodyPr/>
          <a:lstStyle/>
          <a:p>
            <a:r>
              <a:rPr lang="en-US" dirty="0"/>
              <a:t>Motivating Scenario: Mandel et al.</a:t>
            </a:r>
          </a:p>
        </p:txBody>
      </p:sp>
      <p:sp>
        <p:nvSpPr>
          <p:cNvPr id="3" name="Content Placeholder 2">
            <a:extLst>
              <a:ext uri="{FF2B5EF4-FFF2-40B4-BE49-F238E27FC236}">
                <a16:creationId xmlns:a16="http://schemas.microsoft.com/office/drawing/2014/main" id="{901F8D54-B0F3-C441-A2FB-51598BA2DD3E}"/>
              </a:ext>
            </a:extLst>
          </p:cNvPr>
          <p:cNvSpPr>
            <a:spLocks noGrp="1"/>
          </p:cNvSpPr>
          <p:nvPr>
            <p:ph sz="half" idx="1"/>
          </p:nvPr>
        </p:nvSpPr>
        <p:spPr/>
        <p:txBody>
          <a:bodyPr/>
          <a:lstStyle/>
          <a:p>
            <a:r>
              <a:rPr lang="en-US" dirty="0"/>
              <a:t>My method improves on Mandel et al. in the following ways:</a:t>
            </a:r>
          </a:p>
          <a:p>
            <a:pPr lvl="1"/>
            <a:r>
              <a:rPr lang="en-US" dirty="0"/>
              <a:t>Invariant performance across a range of </a:t>
            </a:r>
            <a:r>
              <a:rPr lang="en-US" dirty="0" err="1"/>
              <a:t>t</a:t>
            </a:r>
            <a:r>
              <a:rPr lang="en-US" baseline="-25000" dirty="0" err="1"/>
              <a:t>dec</a:t>
            </a:r>
            <a:r>
              <a:rPr lang="en-US" dirty="0"/>
              <a:t> and </a:t>
            </a:r>
            <a:r>
              <a:rPr lang="en-US" dirty="0" err="1"/>
              <a:t>t</a:t>
            </a:r>
            <a:r>
              <a:rPr lang="en-US" baseline="-25000" dirty="0" err="1"/>
              <a:t>irr</a:t>
            </a:r>
            <a:r>
              <a:rPr lang="en-US" dirty="0"/>
              <a:t> values. </a:t>
            </a:r>
          </a:p>
          <a:p>
            <a:pPr lvl="1"/>
            <a:r>
              <a:rPr lang="en-US" dirty="0"/>
              <a:t>Usable with spectra collected in much less than one hour.</a:t>
            </a:r>
          </a:p>
          <a:p>
            <a:pPr lvl="1"/>
            <a:r>
              <a:rPr lang="en-US" dirty="0"/>
              <a:t>Usable across all enrichment values.</a:t>
            </a:r>
          </a:p>
          <a:p>
            <a:endParaRPr lang="en-US" dirty="0"/>
          </a:p>
        </p:txBody>
      </p:sp>
      <p:sp>
        <p:nvSpPr>
          <p:cNvPr id="4" name="Content Placeholder 3">
            <a:extLst>
              <a:ext uri="{FF2B5EF4-FFF2-40B4-BE49-F238E27FC236}">
                <a16:creationId xmlns:a16="http://schemas.microsoft.com/office/drawing/2014/main" id="{673A8D18-56FC-024B-9382-51C2845B5FC8}"/>
              </a:ext>
            </a:extLst>
          </p:cNvPr>
          <p:cNvSpPr>
            <a:spLocks noGrp="1"/>
          </p:cNvSpPr>
          <p:nvPr>
            <p:ph sz="half" idx="2"/>
          </p:nvPr>
        </p:nvSpPr>
        <p:spPr/>
        <p:txBody>
          <a:bodyPr/>
          <a:lstStyle/>
          <a:p>
            <a:r>
              <a:rPr lang="en-US" dirty="0"/>
              <a:t>Same scenario, same set of data, but allows for more unrestricted values (versus Mandel et al.).</a:t>
            </a:r>
          </a:p>
        </p:txBody>
      </p:sp>
      <p:sp>
        <p:nvSpPr>
          <p:cNvPr id="5" name="Slide Number Placeholder 4">
            <a:extLst>
              <a:ext uri="{FF2B5EF4-FFF2-40B4-BE49-F238E27FC236}">
                <a16:creationId xmlns:a16="http://schemas.microsoft.com/office/drawing/2014/main" id="{8BFDA7EC-33B5-D347-A15A-055E18E6E176}"/>
              </a:ext>
            </a:extLst>
          </p:cNvPr>
          <p:cNvSpPr>
            <a:spLocks noGrp="1"/>
          </p:cNvSpPr>
          <p:nvPr>
            <p:ph type="sldNum" sz="quarter" idx="12"/>
          </p:nvPr>
        </p:nvSpPr>
        <p:spPr/>
        <p:txBody>
          <a:bodyPr/>
          <a:lstStyle/>
          <a:p>
            <a:fld id="{3F94819F-C7AC-144E-8DAF-0D1659607E0C}" type="slidenum">
              <a:rPr lang="en-US" smtClean="0"/>
              <a:t>10</a:t>
            </a:fld>
            <a:endParaRPr lang="en-US"/>
          </a:p>
        </p:txBody>
      </p:sp>
    </p:spTree>
    <p:extLst>
      <p:ext uri="{BB962C8B-B14F-4D97-AF65-F5344CB8AC3E}">
        <p14:creationId xmlns:p14="http://schemas.microsoft.com/office/powerpoint/2010/main" val="1419345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E6CE-A9D9-DE4F-A3A6-7BAC2A0B0984}"/>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7668D4CF-2F71-6247-83E9-E77E4813F2E8}"/>
              </a:ext>
            </a:extLst>
          </p:cNvPr>
          <p:cNvSpPr>
            <a:spLocks noGrp="1"/>
          </p:cNvSpPr>
          <p:nvPr>
            <p:ph sz="half" idx="1"/>
          </p:nvPr>
        </p:nvSpPr>
        <p:spPr/>
        <p:txBody>
          <a:bodyPr/>
          <a:lstStyle/>
          <a:p>
            <a:r>
              <a:rPr lang="en-US" dirty="0"/>
              <a:t>Machine Learning:</a:t>
            </a:r>
          </a:p>
          <a:p>
            <a:pPr lvl="1"/>
            <a:r>
              <a:rPr lang="en-US" dirty="0"/>
              <a:t>Regularized Linear Models</a:t>
            </a:r>
          </a:p>
          <a:p>
            <a:pPr lvl="1"/>
            <a:r>
              <a:rPr lang="en-US" dirty="0"/>
              <a:t>Decision Tree Models</a:t>
            </a:r>
          </a:p>
          <a:p>
            <a:pPr lvl="1"/>
            <a:r>
              <a:rPr lang="en-US" dirty="0"/>
              <a:t>Ensemble Models</a:t>
            </a:r>
          </a:p>
          <a:p>
            <a:pPr lvl="1"/>
            <a:r>
              <a:rPr lang="en-US" dirty="0"/>
              <a:t>Bias/Variance Tradeoff</a:t>
            </a:r>
          </a:p>
          <a:p>
            <a:pPr lvl="1"/>
            <a:r>
              <a:rPr lang="en-US" dirty="0"/>
              <a:t>Principal Component Analysis</a:t>
            </a:r>
          </a:p>
          <a:p>
            <a:endParaRPr lang="en-US" dirty="0"/>
          </a:p>
        </p:txBody>
      </p:sp>
      <p:sp>
        <p:nvSpPr>
          <p:cNvPr id="4" name="Content Placeholder 3">
            <a:extLst>
              <a:ext uri="{FF2B5EF4-FFF2-40B4-BE49-F238E27FC236}">
                <a16:creationId xmlns:a16="http://schemas.microsoft.com/office/drawing/2014/main" id="{5188D500-0CDF-B540-B046-FBE47270A9FC}"/>
              </a:ext>
            </a:extLst>
          </p:cNvPr>
          <p:cNvSpPr>
            <a:spLocks noGrp="1"/>
          </p:cNvSpPr>
          <p:nvPr>
            <p:ph sz="half" idx="2"/>
          </p:nvPr>
        </p:nvSpPr>
        <p:spPr/>
        <p:txBody>
          <a:bodyPr/>
          <a:lstStyle/>
          <a:p>
            <a:r>
              <a:rPr lang="en-US" dirty="0"/>
              <a:t>Nuclear Engineering</a:t>
            </a:r>
          </a:p>
          <a:p>
            <a:pPr lvl="1"/>
            <a:r>
              <a:rPr lang="en-US" dirty="0"/>
              <a:t>Neutron Activation Analysis</a:t>
            </a:r>
          </a:p>
          <a:p>
            <a:pPr lvl="1"/>
            <a:r>
              <a:rPr lang="en-US" dirty="0"/>
              <a:t>Bateman equations for U content</a:t>
            </a:r>
          </a:p>
          <a:p>
            <a:pPr lvl="1"/>
            <a:r>
              <a:rPr lang="en-US" dirty="0"/>
              <a:t>Gamma-ray spectrometry</a:t>
            </a:r>
          </a:p>
          <a:p>
            <a:endParaRPr lang="en-US" dirty="0"/>
          </a:p>
        </p:txBody>
      </p:sp>
      <p:sp>
        <p:nvSpPr>
          <p:cNvPr id="5" name="Slide Number Placeholder 4">
            <a:extLst>
              <a:ext uri="{FF2B5EF4-FFF2-40B4-BE49-F238E27FC236}">
                <a16:creationId xmlns:a16="http://schemas.microsoft.com/office/drawing/2014/main" id="{70161093-97F0-7343-AAB1-8EF4F437487D}"/>
              </a:ext>
            </a:extLst>
          </p:cNvPr>
          <p:cNvSpPr>
            <a:spLocks noGrp="1"/>
          </p:cNvSpPr>
          <p:nvPr>
            <p:ph type="sldNum" sz="quarter" idx="12"/>
          </p:nvPr>
        </p:nvSpPr>
        <p:spPr/>
        <p:txBody>
          <a:bodyPr/>
          <a:lstStyle/>
          <a:p>
            <a:fld id="{3F94819F-C7AC-144E-8DAF-0D1659607E0C}" type="slidenum">
              <a:rPr lang="en-US" smtClean="0"/>
              <a:t>11</a:t>
            </a:fld>
            <a:endParaRPr lang="en-US"/>
          </a:p>
        </p:txBody>
      </p:sp>
    </p:spTree>
    <p:extLst>
      <p:ext uri="{BB962C8B-B14F-4D97-AF65-F5344CB8AC3E}">
        <p14:creationId xmlns:p14="http://schemas.microsoft.com/office/powerpoint/2010/main" val="257834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DD60-63A3-4E4C-80A2-CB7911EF6DD4}"/>
              </a:ext>
            </a:extLst>
          </p:cNvPr>
          <p:cNvSpPr>
            <a:spLocks noGrp="1"/>
          </p:cNvSpPr>
          <p:nvPr>
            <p:ph type="title"/>
          </p:nvPr>
        </p:nvSpPr>
        <p:spPr>
          <a:xfrm>
            <a:off x="628650" y="365126"/>
            <a:ext cx="7886700" cy="1151053"/>
          </a:xfrm>
        </p:spPr>
        <p:txBody>
          <a:bodyPr>
            <a:normAutofit fontScale="90000"/>
          </a:bodyPr>
          <a:lstStyle/>
          <a:p>
            <a:r>
              <a:rPr lang="en-US" dirty="0"/>
              <a:t>Theory: Regularized</a:t>
            </a:r>
            <a:br>
              <a:rPr lang="en-US" dirty="0"/>
            </a:br>
            <a:r>
              <a:rPr lang="en-US" dirty="0"/>
              <a:t>Linear Models</a:t>
            </a:r>
          </a:p>
        </p:txBody>
      </p:sp>
      <p:pic>
        <p:nvPicPr>
          <p:cNvPr id="5" name="Content Placeholder 4">
            <a:extLst>
              <a:ext uri="{FF2B5EF4-FFF2-40B4-BE49-F238E27FC236}">
                <a16:creationId xmlns:a16="http://schemas.microsoft.com/office/drawing/2014/main" id="{4B0898F3-6D6A-6C47-B956-80C493FF398A}"/>
              </a:ext>
            </a:extLst>
          </p:cNvPr>
          <p:cNvPicPr>
            <a:picLocks noGrp="1" noChangeAspect="1"/>
          </p:cNvPicPr>
          <p:nvPr>
            <p:ph sz="half" idx="1"/>
          </p:nvPr>
        </p:nvPicPr>
        <p:blipFill>
          <a:blip r:embed="rId3"/>
          <a:stretch>
            <a:fillRect/>
          </a:stretch>
        </p:blipFill>
        <p:spPr>
          <a:xfrm>
            <a:off x="33216" y="1679711"/>
            <a:ext cx="6060876" cy="5099576"/>
          </a:xfrm>
          <a:prstGeom prst="rect">
            <a:avLst/>
          </a:prstGeom>
          <a:solidFill>
            <a:schemeClr val="accent1"/>
          </a:solidFill>
          <a:ln>
            <a:solidFill>
              <a:schemeClr val="accent1"/>
            </a:solidFill>
          </a:ln>
        </p:spPr>
      </p:pic>
      <p:pic>
        <p:nvPicPr>
          <p:cNvPr id="7" name="Picture 6">
            <a:extLst>
              <a:ext uri="{FF2B5EF4-FFF2-40B4-BE49-F238E27FC236}">
                <a16:creationId xmlns:a16="http://schemas.microsoft.com/office/drawing/2014/main" id="{BD43A573-2175-D84C-8E55-7033406234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02211" y="1053005"/>
            <a:ext cx="2372291" cy="308090"/>
          </a:xfrm>
          <a:prstGeom prst="rect">
            <a:avLst/>
          </a:prstGeom>
          <a:noFill/>
          <a:ln>
            <a:noFill/>
          </a:ln>
        </p:spPr>
      </p:pic>
      <p:pic>
        <p:nvPicPr>
          <p:cNvPr id="8" name="Picture 7">
            <a:extLst>
              <a:ext uri="{FF2B5EF4-FFF2-40B4-BE49-F238E27FC236}">
                <a16:creationId xmlns:a16="http://schemas.microsoft.com/office/drawing/2014/main" id="{ED2A0546-8A4C-1049-AC44-7C30AA58D0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7990" y="4375698"/>
            <a:ext cx="2371236" cy="435089"/>
          </a:xfrm>
          <a:prstGeom prst="rect">
            <a:avLst/>
          </a:prstGeom>
          <a:noFill/>
          <a:ln>
            <a:noFill/>
          </a:ln>
        </p:spPr>
      </p:pic>
      <p:pic>
        <p:nvPicPr>
          <p:cNvPr id="9" name="Picture 8">
            <a:extLst>
              <a:ext uri="{FF2B5EF4-FFF2-40B4-BE49-F238E27FC236}">
                <a16:creationId xmlns:a16="http://schemas.microsoft.com/office/drawing/2014/main" id="{774FDBB5-CA24-0048-A10A-550B301A39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42006" y="1344198"/>
            <a:ext cx="2975609" cy="2011680"/>
          </a:xfrm>
          <a:prstGeom prst="rect">
            <a:avLst/>
          </a:prstGeom>
          <a:noFill/>
          <a:ln>
            <a:noFill/>
          </a:ln>
        </p:spPr>
      </p:pic>
      <p:pic>
        <p:nvPicPr>
          <p:cNvPr id="10" name="Picture 9">
            <a:extLst>
              <a:ext uri="{FF2B5EF4-FFF2-40B4-BE49-F238E27FC236}">
                <a16:creationId xmlns:a16="http://schemas.microsoft.com/office/drawing/2014/main" id="{8B5B2B69-2726-B74D-9145-F4FFCDDDA06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78866" y="4810787"/>
            <a:ext cx="2965134" cy="2011680"/>
          </a:xfrm>
          <a:prstGeom prst="rect">
            <a:avLst/>
          </a:prstGeom>
          <a:noFill/>
          <a:ln>
            <a:noFill/>
          </a:ln>
        </p:spPr>
      </p:pic>
      <p:sp>
        <p:nvSpPr>
          <p:cNvPr id="12" name="Content Placeholder 3">
            <a:extLst>
              <a:ext uri="{FF2B5EF4-FFF2-40B4-BE49-F238E27FC236}">
                <a16:creationId xmlns:a16="http://schemas.microsoft.com/office/drawing/2014/main" id="{8CCBA8C8-51F6-B247-804B-64A980170FC7}"/>
              </a:ext>
            </a:extLst>
          </p:cNvPr>
          <p:cNvSpPr txBox="1">
            <a:spLocks/>
          </p:cNvSpPr>
          <p:nvPr/>
        </p:nvSpPr>
        <p:spPr>
          <a:xfrm>
            <a:off x="6795409" y="35533"/>
            <a:ext cx="2156398" cy="1325562"/>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800" dirty="0"/>
              <a:t>L</a:t>
            </a:r>
            <a:r>
              <a:rPr lang="en-US" sz="1800" baseline="-25000" dirty="0"/>
              <a:t>2</a:t>
            </a:r>
            <a:r>
              <a:rPr lang="en-US" sz="1800" dirty="0"/>
              <a:t> norm produces models with many small magnitude coefficients.</a:t>
            </a:r>
          </a:p>
        </p:txBody>
      </p:sp>
      <p:sp>
        <p:nvSpPr>
          <p:cNvPr id="16" name="Content Placeholder 3">
            <a:extLst>
              <a:ext uri="{FF2B5EF4-FFF2-40B4-BE49-F238E27FC236}">
                <a16:creationId xmlns:a16="http://schemas.microsoft.com/office/drawing/2014/main" id="{8D59C056-789D-764F-A316-62F448E6CAFE}"/>
              </a:ext>
            </a:extLst>
          </p:cNvPr>
          <p:cNvSpPr txBox="1">
            <a:spLocks/>
          </p:cNvSpPr>
          <p:nvPr/>
        </p:nvSpPr>
        <p:spPr>
          <a:xfrm>
            <a:off x="6791659" y="3290317"/>
            <a:ext cx="2129757" cy="1151053"/>
          </a:xfrm>
          <a:prstGeom prst="rect">
            <a:avLst/>
          </a:prstGeom>
        </p:spPr>
        <p:txBody>
          <a:bodyPr vert="horz" lIns="0" tIns="34290" rIns="0" bIns="3429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800" dirty="0"/>
              <a:t>L</a:t>
            </a:r>
            <a:r>
              <a:rPr lang="en-US" sz="1800" baseline="-25000" dirty="0"/>
              <a:t>1</a:t>
            </a:r>
            <a:r>
              <a:rPr lang="en-US" sz="1800" dirty="0"/>
              <a:t> norm preferentially produces sparse models with few nonzero coefficients.</a:t>
            </a:r>
          </a:p>
        </p:txBody>
      </p:sp>
      <p:sp>
        <p:nvSpPr>
          <p:cNvPr id="17" name="Slide Number Placeholder 16">
            <a:extLst>
              <a:ext uri="{FF2B5EF4-FFF2-40B4-BE49-F238E27FC236}">
                <a16:creationId xmlns:a16="http://schemas.microsoft.com/office/drawing/2014/main" id="{2D4A83E7-F187-3245-809D-BA6862C2D712}"/>
              </a:ext>
            </a:extLst>
          </p:cNvPr>
          <p:cNvSpPr>
            <a:spLocks noGrp="1"/>
          </p:cNvSpPr>
          <p:nvPr>
            <p:ph type="sldNum" sz="quarter" idx="12"/>
          </p:nvPr>
        </p:nvSpPr>
        <p:spPr/>
        <p:txBody>
          <a:bodyPr/>
          <a:lstStyle/>
          <a:p>
            <a:fld id="{3F94819F-C7AC-144E-8DAF-0D1659607E0C}" type="slidenum">
              <a:rPr lang="en-US" smtClean="0"/>
              <a:t>12</a:t>
            </a:fld>
            <a:endParaRPr lang="en-US"/>
          </a:p>
        </p:txBody>
      </p:sp>
    </p:spTree>
    <p:extLst>
      <p:ext uri="{BB962C8B-B14F-4D97-AF65-F5344CB8AC3E}">
        <p14:creationId xmlns:p14="http://schemas.microsoft.com/office/powerpoint/2010/main" val="70385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8" descr="C:\Users\awdre\AppData\Local\Microsoft\Windows\INetCache\Content.MSO\98BAF5D.tmp">
            <a:extLst>
              <a:ext uri="{FF2B5EF4-FFF2-40B4-BE49-F238E27FC236}">
                <a16:creationId xmlns:a16="http://schemas.microsoft.com/office/drawing/2014/main" id="{15FF1337-3704-ED4A-8EA5-2A109E998F70}"/>
              </a:ext>
            </a:extLst>
          </p:cNvPr>
          <p:cNvPicPr>
            <a:picLocks noChangeAspect="1"/>
          </p:cNvPicPr>
          <p:nvPr/>
        </p:nvPicPr>
        <p:blipFill rotWithShape="1">
          <a:blip r:embed="rId3">
            <a:extLst>
              <a:ext uri="{28A0092B-C50C-407E-A947-70E740481C1C}">
                <a14:useLocalDpi xmlns:a14="http://schemas.microsoft.com/office/drawing/2010/main" val="0"/>
              </a:ext>
            </a:extLst>
          </a:blip>
          <a:srcRect r="16682" b="68142"/>
          <a:stretch/>
        </p:blipFill>
        <p:spPr bwMode="auto">
          <a:xfrm>
            <a:off x="52590" y="3293868"/>
            <a:ext cx="8947042" cy="3565966"/>
          </a:xfrm>
          <a:prstGeom prst="rect">
            <a:avLst/>
          </a:prstGeom>
          <a:noFill/>
          <a:ln>
            <a:noFill/>
          </a:ln>
        </p:spPr>
      </p:pic>
      <p:sp>
        <p:nvSpPr>
          <p:cNvPr id="2" name="Title 1">
            <a:extLst>
              <a:ext uri="{FF2B5EF4-FFF2-40B4-BE49-F238E27FC236}">
                <a16:creationId xmlns:a16="http://schemas.microsoft.com/office/drawing/2014/main" id="{0AF326EA-2634-064B-B83E-D88D3FFE87D0}"/>
              </a:ext>
            </a:extLst>
          </p:cNvPr>
          <p:cNvSpPr>
            <a:spLocks noGrp="1"/>
          </p:cNvSpPr>
          <p:nvPr>
            <p:ph type="title"/>
          </p:nvPr>
        </p:nvSpPr>
        <p:spPr/>
        <p:txBody>
          <a:bodyPr/>
          <a:lstStyle/>
          <a:p>
            <a:r>
              <a:rPr lang="en-US" dirty="0"/>
              <a:t>Theory: Decision Tree Models</a:t>
            </a:r>
          </a:p>
        </p:txBody>
      </p:sp>
      <p:sp>
        <p:nvSpPr>
          <p:cNvPr id="3" name="Content Placeholder 2">
            <a:extLst>
              <a:ext uri="{FF2B5EF4-FFF2-40B4-BE49-F238E27FC236}">
                <a16:creationId xmlns:a16="http://schemas.microsoft.com/office/drawing/2014/main" id="{A554567E-28EE-E64F-852C-931977727F4B}"/>
              </a:ext>
            </a:extLst>
          </p:cNvPr>
          <p:cNvSpPr>
            <a:spLocks noGrp="1"/>
          </p:cNvSpPr>
          <p:nvPr>
            <p:ph sz="half" idx="1"/>
          </p:nvPr>
        </p:nvSpPr>
        <p:spPr>
          <a:xfrm>
            <a:off x="28576" y="1368818"/>
            <a:ext cx="6494895" cy="1504259"/>
          </a:xfrm>
        </p:spPr>
        <p:txBody>
          <a:bodyPr>
            <a:normAutofit fontScale="77500" lnSpcReduction="20000"/>
          </a:bodyPr>
          <a:lstStyle/>
          <a:p>
            <a:r>
              <a:rPr lang="en-US" sz="2200" dirty="0"/>
              <a:t>Each node decision threshold evaluates feature k at threshold t</a:t>
            </a:r>
            <a:r>
              <a:rPr lang="en-US" sz="2200" baseline="-25000" dirty="0"/>
              <a:t>k</a:t>
            </a:r>
            <a:r>
              <a:rPr lang="en-US" sz="2200" dirty="0"/>
              <a:t>.</a:t>
            </a:r>
          </a:p>
          <a:p>
            <a:r>
              <a:rPr lang="en-US" sz="2200" dirty="0"/>
              <a:t>Left branches correspond to True</a:t>
            </a:r>
          </a:p>
          <a:p>
            <a:r>
              <a:rPr lang="en-US" sz="2200" dirty="0"/>
              <a:t>Right branches correspond to False</a:t>
            </a:r>
          </a:p>
          <a:p>
            <a:r>
              <a:rPr lang="en-US" sz="2200" dirty="0"/>
              <a:t>Regularization options include: maximum depths, max # of leaves, min samples per leaf, etc.</a:t>
            </a:r>
          </a:p>
          <a:p>
            <a:endParaRPr lang="en-US" sz="2200" dirty="0"/>
          </a:p>
        </p:txBody>
      </p:sp>
      <p:pic>
        <p:nvPicPr>
          <p:cNvPr id="5" name="Picture 4">
            <a:extLst>
              <a:ext uri="{FF2B5EF4-FFF2-40B4-BE49-F238E27FC236}">
                <a16:creationId xmlns:a16="http://schemas.microsoft.com/office/drawing/2014/main" id="{D9ECD210-90BA-E94A-8224-5841754A01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368" y="2873077"/>
            <a:ext cx="3643182" cy="467075"/>
          </a:xfrm>
          <a:prstGeom prst="rect">
            <a:avLst/>
          </a:prstGeom>
          <a:noFill/>
          <a:ln>
            <a:noFill/>
          </a:ln>
        </p:spPr>
      </p:pic>
      <p:pic>
        <p:nvPicPr>
          <p:cNvPr id="6" name="Picture 5">
            <a:extLst>
              <a:ext uri="{FF2B5EF4-FFF2-40B4-BE49-F238E27FC236}">
                <a16:creationId xmlns:a16="http://schemas.microsoft.com/office/drawing/2014/main" id="{A6784D46-1E9A-F446-8AC9-73C97EE415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4367" y="3340153"/>
            <a:ext cx="2972281" cy="337465"/>
          </a:xfrm>
          <a:prstGeom prst="rect">
            <a:avLst/>
          </a:prstGeom>
          <a:noFill/>
          <a:ln>
            <a:noFill/>
          </a:ln>
        </p:spPr>
      </p:pic>
      <p:pic>
        <p:nvPicPr>
          <p:cNvPr id="7" name="Picture 6">
            <a:extLst>
              <a:ext uri="{FF2B5EF4-FFF2-40B4-BE49-F238E27FC236}">
                <a16:creationId xmlns:a16="http://schemas.microsoft.com/office/drawing/2014/main" id="{12454C56-1E0E-524B-A3A7-89631380574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4367" y="3796936"/>
            <a:ext cx="1825407" cy="337575"/>
          </a:xfrm>
          <a:prstGeom prst="rect">
            <a:avLst/>
          </a:prstGeom>
          <a:noFill/>
          <a:ln>
            <a:noFill/>
          </a:ln>
        </p:spPr>
      </p:pic>
      <p:pic>
        <p:nvPicPr>
          <p:cNvPr id="8" name="Content Placeholder 8" descr="C:\Users\awdre\AppData\Local\Microsoft\Windows\INetCache\Content.MSO\98BAF5D.tmp">
            <a:extLst>
              <a:ext uri="{FF2B5EF4-FFF2-40B4-BE49-F238E27FC236}">
                <a16:creationId xmlns:a16="http://schemas.microsoft.com/office/drawing/2014/main" id="{FD94847C-5172-B644-BA09-5C96B24BF37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657975" y="1301388"/>
            <a:ext cx="2457450" cy="2561511"/>
          </a:xfrm>
          <a:prstGeom prst="rect">
            <a:avLst/>
          </a:prstGeom>
          <a:noFill/>
          <a:ln>
            <a:noFill/>
          </a:ln>
        </p:spPr>
      </p:pic>
      <p:sp>
        <p:nvSpPr>
          <p:cNvPr id="9" name="Slide Number Placeholder 8">
            <a:extLst>
              <a:ext uri="{FF2B5EF4-FFF2-40B4-BE49-F238E27FC236}">
                <a16:creationId xmlns:a16="http://schemas.microsoft.com/office/drawing/2014/main" id="{0ED3F142-D869-4F4F-91CB-3DAA0E26723B}"/>
              </a:ext>
            </a:extLst>
          </p:cNvPr>
          <p:cNvSpPr>
            <a:spLocks noGrp="1"/>
          </p:cNvSpPr>
          <p:nvPr>
            <p:ph type="sldNum" sz="quarter" idx="12"/>
          </p:nvPr>
        </p:nvSpPr>
        <p:spPr/>
        <p:txBody>
          <a:bodyPr/>
          <a:lstStyle/>
          <a:p>
            <a:fld id="{3F94819F-C7AC-144E-8DAF-0D1659607E0C}" type="slidenum">
              <a:rPr lang="en-US" smtClean="0"/>
              <a:t>13</a:t>
            </a:fld>
            <a:endParaRPr lang="en-US"/>
          </a:p>
        </p:txBody>
      </p:sp>
      <p:sp>
        <p:nvSpPr>
          <p:cNvPr id="11" name="Donut 10">
            <a:extLst>
              <a:ext uri="{FF2B5EF4-FFF2-40B4-BE49-F238E27FC236}">
                <a16:creationId xmlns:a16="http://schemas.microsoft.com/office/drawing/2014/main" id="{918C125E-75A2-BD4A-B67B-A95C5E2ECF86}"/>
              </a:ext>
            </a:extLst>
          </p:cNvPr>
          <p:cNvSpPr/>
          <p:nvPr/>
        </p:nvSpPr>
        <p:spPr>
          <a:xfrm>
            <a:off x="6657975" y="1232934"/>
            <a:ext cx="2094346" cy="1071562"/>
          </a:xfrm>
          <a:prstGeom prst="donut">
            <a:avLst>
              <a:gd name="adj" fmla="val 2323"/>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Arrow Connector 12">
            <a:extLst>
              <a:ext uri="{FF2B5EF4-FFF2-40B4-BE49-F238E27FC236}">
                <a16:creationId xmlns:a16="http://schemas.microsoft.com/office/drawing/2014/main" id="{55962464-402A-1D45-9E59-F1A31B6B79C1}"/>
              </a:ext>
            </a:extLst>
          </p:cNvPr>
          <p:cNvCxnSpPr>
            <a:cxnSpLocks/>
            <a:stCxn id="11" idx="2"/>
          </p:cNvCxnSpPr>
          <p:nvPr/>
        </p:nvCxnSpPr>
        <p:spPr>
          <a:xfrm flipH="1">
            <a:off x="5343525" y="1768715"/>
            <a:ext cx="1314450" cy="19089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32877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16C3-19B5-6941-87EB-BCAC5A82A1FF}"/>
              </a:ext>
            </a:extLst>
          </p:cNvPr>
          <p:cNvSpPr>
            <a:spLocks noGrp="1"/>
          </p:cNvSpPr>
          <p:nvPr>
            <p:ph type="title"/>
          </p:nvPr>
        </p:nvSpPr>
        <p:spPr/>
        <p:txBody>
          <a:bodyPr/>
          <a:lstStyle/>
          <a:p>
            <a:r>
              <a:rPr lang="en-US" dirty="0"/>
              <a:t>Theory: Ensemble Methods – Random Forests</a:t>
            </a:r>
          </a:p>
        </p:txBody>
      </p:sp>
      <p:sp>
        <p:nvSpPr>
          <p:cNvPr id="4" name="Content Placeholder 3">
            <a:extLst>
              <a:ext uri="{FF2B5EF4-FFF2-40B4-BE49-F238E27FC236}">
                <a16:creationId xmlns:a16="http://schemas.microsoft.com/office/drawing/2014/main" id="{A0F73AA7-CD42-B94B-8BC6-D076A682982A}"/>
              </a:ext>
            </a:extLst>
          </p:cNvPr>
          <p:cNvSpPr>
            <a:spLocks noGrp="1"/>
          </p:cNvSpPr>
          <p:nvPr>
            <p:ph sz="half" idx="2"/>
          </p:nvPr>
        </p:nvSpPr>
        <p:spPr>
          <a:xfrm>
            <a:off x="5329646" y="1825625"/>
            <a:ext cx="3185704" cy="4351338"/>
          </a:xfrm>
        </p:spPr>
        <p:txBody>
          <a:bodyPr/>
          <a:lstStyle/>
          <a:p>
            <a:r>
              <a:rPr lang="en-US" dirty="0"/>
              <a:t>Large number of more strongly regularized decision trees.</a:t>
            </a:r>
          </a:p>
          <a:p>
            <a:r>
              <a:rPr lang="en-US" dirty="0"/>
              <a:t>Favorable exchange of increased bias for reduced variance when compared to decision tree.</a:t>
            </a:r>
          </a:p>
          <a:p>
            <a:endParaRPr lang="en-US" dirty="0"/>
          </a:p>
        </p:txBody>
      </p:sp>
      <p:pic>
        <p:nvPicPr>
          <p:cNvPr id="5" name="Content Placeholder 4">
            <a:extLst>
              <a:ext uri="{FF2B5EF4-FFF2-40B4-BE49-F238E27FC236}">
                <a16:creationId xmlns:a16="http://schemas.microsoft.com/office/drawing/2014/main" id="{28AD6F25-B390-0A4F-9557-4097924BE8B5}"/>
              </a:ext>
            </a:extLst>
          </p:cNvPr>
          <p:cNvPicPr>
            <a:picLocks noGrp="1" noChangeAspect="1"/>
          </p:cNvPicPr>
          <p:nvPr>
            <p:ph sz="half" idx="1"/>
          </p:nvPr>
        </p:nvPicPr>
        <p:blipFill>
          <a:blip r:embed="rId3"/>
          <a:stretch>
            <a:fillRect/>
          </a:stretch>
        </p:blipFill>
        <p:spPr>
          <a:xfrm>
            <a:off x="1415" y="1825624"/>
            <a:ext cx="5403548" cy="4052661"/>
          </a:xfrm>
          <a:prstGeom prst="rect">
            <a:avLst/>
          </a:prstGeom>
        </p:spPr>
      </p:pic>
      <p:sp>
        <p:nvSpPr>
          <p:cNvPr id="6" name="Slide Number Placeholder 5">
            <a:extLst>
              <a:ext uri="{FF2B5EF4-FFF2-40B4-BE49-F238E27FC236}">
                <a16:creationId xmlns:a16="http://schemas.microsoft.com/office/drawing/2014/main" id="{EB2DEBBE-2D7F-3A44-A903-84F45485E7B2}"/>
              </a:ext>
            </a:extLst>
          </p:cNvPr>
          <p:cNvSpPr>
            <a:spLocks noGrp="1"/>
          </p:cNvSpPr>
          <p:nvPr>
            <p:ph type="sldNum" sz="quarter" idx="12"/>
          </p:nvPr>
        </p:nvSpPr>
        <p:spPr/>
        <p:txBody>
          <a:bodyPr/>
          <a:lstStyle/>
          <a:p>
            <a:fld id="{3F94819F-C7AC-144E-8DAF-0D1659607E0C}" type="slidenum">
              <a:rPr lang="en-US" smtClean="0"/>
              <a:t>14</a:t>
            </a:fld>
            <a:endParaRPr lang="en-US"/>
          </a:p>
        </p:txBody>
      </p:sp>
    </p:spTree>
    <p:extLst>
      <p:ext uri="{BB962C8B-B14F-4D97-AF65-F5344CB8AC3E}">
        <p14:creationId xmlns:p14="http://schemas.microsoft.com/office/powerpoint/2010/main" val="3737103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1A87A-A088-E24D-958A-AF95D469841E}"/>
              </a:ext>
            </a:extLst>
          </p:cNvPr>
          <p:cNvSpPr>
            <a:spLocks noGrp="1"/>
          </p:cNvSpPr>
          <p:nvPr>
            <p:ph type="title"/>
          </p:nvPr>
        </p:nvSpPr>
        <p:spPr/>
        <p:txBody>
          <a:bodyPr/>
          <a:lstStyle/>
          <a:p>
            <a:r>
              <a:rPr lang="en-US" dirty="0"/>
              <a:t>Theory: Ensemble Methods – Adaptive Boosting</a:t>
            </a:r>
          </a:p>
        </p:txBody>
      </p:sp>
      <p:pic>
        <p:nvPicPr>
          <p:cNvPr id="5" name="Content Placeholder 4">
            <a:extLst>
              <a:ext uri="{FF2B5EF4-FFF2-40B4-BE49-F238E27FC236}">
                <a16:creationId xmlns:a16="http://schemas.microsoft.com/office/drawing/2014/main" id="{9FEF0D3F-5AE1-5349-ABDB-9C28420195AB}"/>
              </a:ext>
            </a:extLst>
          </p:cNvPr>
          <p:cNvPicPr>
            <a:picLocks noGrp="1" noChangeAspect="1"/>
          </p:cNvPicPr>
          <p:nvPr>
            <p:ph sz="half" idx="1"/>
          </p:nvPr>
        </p:nvPicPr>
        <p:blipFill>
          <a:blip r:embed="rId3"/>
          <a:stretch>
            <a:fillRect/>
          </a:stretch>
        </p:blipFill>
        <p:spPr>
          <a:xfrm>
            <a:off x="57150" y="1989162"/>
            <a:ext cx="4535142" cy="2923801"/>
          </a:xfrm>
          <a:prstGeom prst="rect">
            <a:avLst/>
          </a:prstGeom>
          <a:ln>
            <a:solidFill>
              <a:schemeClr val="accent1"/>
            </a:solidFill>
          </a:ln>
        </p:spPr>
      </p:pic>
      <p:pic>
        <p:nvPicPr>
          <p:cNvPr id="6" name="Content Placeholder 5">
            <a:extLst>
              <a:ext uri="{FF2B5EF4-FFF2-40B4-BE49-F238E27FC236}">
                <a16:creationId xmlns:a16="http://schemas.microsoft.com/office/drawing/2014/main" id="{EFECAF4D-E024-704E-90F2-A635914688E1}"/>
              </a:ext>
            </a:extLst>
          </p:cNvPr>
          <p:cNvPicPr>
            <a:picLocks noGrp="1" noChangeAspect="1"/>
          </p:cNvPicPr>
          <p:nvPr>
            <p:ph sz="half" idx="2"/>
          </p:nvPr>
        </p:nvPicPr>
        <p:blipFill>
          <a:blip r:embed="rId4"/>
          <a:stretch>
            <a:fillRect/>
          </a:stretch>
        </p:blipFill>
        <p:spPr>
          <a:xfrm>
            <a:off x="4648608" y="2113148"/>
            <a:ext cx="4495392" cy="2675828"/>
          </a:xfrm>
          <a:prstGeom prst="rect">
            <a:avLst/>
          </a:prstGeom>
        </p:spPr>
      </p:pic>
      <p:sp>
        <p:nvSpPr>
          <p:cNvPr id="7" name="Rectangle 6">
            <a:extLst>
              <a:ext uri="{FF2B5EF4-FFF2-40B4-BE49-F238E27FC236}">
                <a16:creationId xmlns:a16="http://schemas.microsoft.com/office/drawing/2014/main" id="{61612449-89FE-DF48-9B47-0A1A6C8939F0}"/>
              </a:ext>
            </a:extLst>
          </p:cNvPr>
          <p:cNvSpPr/>
          <p:nvPr/>
        </p:nvSpPr>
        <p:spPr>
          <a:xfrm>
            <a:off x="628650" y="5211435"/>
            <a:ext cx="8213133" cy="369332"/>
          </a:xfrm>
          <a:prstGeom prst="rect">
            <a:avLst/>
          </a:prstGeom>
        </p:spPr>
        <p:txBody>
          <a:bodyPr wrap="square">
            <a:spAutoFit/>
          </a:bodyPr>
          <a:lstStyle/>
          <a:p>
            <a:r>
              <a:rPr lang="en-US" dirty="0"/>
              <a:t>Instances with high prediction error have increased weights for the next serial model.</a:t>
            </a:r>
          </a:p>
        </p:txBody>
      </p:sp>
      <p:sp>
        <p:nvSpPr>
          <p:cNvPr id="8" name="Slide Number Placeholder 7">
            <a:extLst>
              <a:ext uri="{FF2B5EF4-FFF2-40B4-BE49-F238E27FC236}">
                <a16:creationId xmlns:a16="http://schemas.microsoft.com/office/drawing/2014/main" id="{F294CC87-B4D9-CF48-B29D-781D2B57AA69}"/>
              </a:ext>
            </a:extLst>
          </p:cNvPr>
          <p:cNvSpPr>
            <a:spLocks noGrp="1"/>
          </p:cNvSpPr>
          <p:nvPr>
            <p:ph type="sldNum" sz="quarter" idx="12"/>
          </p:nvPr>
        </p:nvSpPr>
        <p:spPr/>
        <p:txBody>
          <a:bodyPr/>
          <a:lstStyle/>
          <a:p>
            <a:fld id="{3F94819F-C7AC-144E-8DAF-0D1659607E0C}" type="slidenum">
              <a:rPr lang="en-US" smtClean="0"/>
              <a:t>15</a:t>
            </a:fld>
            <a:endParaRPr lang="en-US"/>
          </a:p>
        </p:txBody>
      </p:sp>
    </p:spTree>
    <p:extLst>
      <p:ext uri="{BB962C8B-B14F-4D97-AF65-F5344CB8AC3E}">
        <p14:creationId xmlns:p14="http://schemas.microsoft.com/office/powerpoint/2010/main" val="997405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5FE-8DFE-1544-8329-3F9FBAE3A487}"/>
              </a:ext>
            </a:extLst>
          </p:cNvPr>
          <p:cNvSpPr>
            <a:spLocks noGrp="1"/>
          </p:cNvSpPr>
          <p:nvPr>
            <p:ph type="title"/>
          </p:nvPr>
        </p:nvSpPr>
        <p:spPr>
          <a:xfrm>
            <a:off x="628650" y="365127"/>
            <a:ext cx="7886700" cy="688974"/>
          </a:xfrm>
        </p:spPr>
        <p:txBody>
          <a:bodyPr>
            <a:normAutofit fontScale="90000"/>
          </a:bodyPr>
          <a:lstStyle/>
          <a:p>
            <a:r>
              <a:rPr lang="en-US" dirty="0"/>
              <a:t>Theory: Bias-Variance Tradeoff</a:t>
            </a:r>
          </a:p>
        </p:txBody>
      </p:sp>
      <p:pic>
        <p:nvPicPr>
          <p:cNvPr id="5" name="Content Placeholder 5">
            <a:extLst>
              <a:ext uri="{FF2B5EF4-FFF2-40B4-BE49-F238E27FC236}">
                <a16:creationId xmlns:a16="http://schemas.microsoft.com/office/drawing/2014/main" id="{97FCB385-1C41-CB49-85B8-FF4025A4727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7028" y="940882"/>
            <a:ext cx="6422672" cy="5924914"/>
          </a:xfrm>
          <a:prstGeom prst="rect">
            <a:avLst/>
          </a:prstGeom>
          <a:noFill/>
          <a:ln>
            <a:noFill/>
          </a:ln>
        </p:spPr>
      </p:pic>
      <p:pic>
        <p:nvPicPr>
          <p:cNvPr id="6" name="Content Placeholder 26">
            <a:extLst>
              <a:ext uri="{FF2B5EF4-FFF2-40B4-BE49-F238E27FC236}">
                <a16:creationId xmlns:a16="http://schemas.microsoft.com/office/drawing/2014/main" id="{AEA0E05A-4CE5-6B48-B00E-93DB0D86ED2A}"/>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4188201" y="940881"/>
            <a:ext cx="4714499" cy="3142999"/>
          </a:xfrm>
          <a:prstGeom prst="rect">
            <a:avLst/>
          </a:prstGeom>
          <a:noFill/>
          <a:ln>
            <a:noFill/>
          </a:ln>
        </p:spPr>
      </p:pic>
      <p:sp>
        <p:nvSpPr>
          <p:cNvPr id="7" name="TextBox 6">
            <a:extLst>
              <a:ext uri="{FF2B5EF4-FFF2-40B4-BE49-F238E27FC236}">
                <a16:creationId xmlns:a16="http://schemas.microsoft.com/office/drawing/2014/main" id="{E9A57185-096E-B24C-B566-C59D19AFBCCC}"/>
              </a:ext>
            </a:extLst>
          </p:cNvPr>
          <p:cNvSpPr txBox="1"/>
          <p:nvPr/>
        </p:nvSpPr>
        <p:spPr>
          <a:xfrm>
            <a:off x="6277328" y="4993788"/>
            <a:ext cx="2866672" cy="1015663"/>
          </a:xfrm>
          <a:prstGeom prst="rect">
            <a:avLst/>
          </a:prstGeom>
          <a:noFill/>
        </p:spPr>
        <p:txBody>
          <a:bodyPr wrap="square" rtlCol="0">
            <a:spAutoFit/>
          </a:bodyPr>
          <a:lstStyle/>
          <a:p>
            <a:r>
              <a:rPr lang="en-US" sz="2000" i="1" dirty="0"/>
              <a:t>Convergence indicates strong generalization performance</a:t>
            </a:r>
          </a:p>
        </p:txBody>
      </p:sp>
      <p:cxnSp>
        <p:nvCxnSpPr>
          <p:cNvPr id="9" name="Straight Arrow Connector 8">
            <a:extLst>
              <a:ext uri="{FF2B5EF4-FFF2-40B4-BE49-F238E27FC236}">
                <a16:creationId xmlns:a16="http://schemas.microsoft.com/office/drawing/2014/main" id="{CF776B66-F576-0649-B3BC-775EBC7E5DC1}"/>
              </a:ext>
            </a:extLst>
          </p:cNvPr>
          <p:cNvCxnSpPr>
            <a:cxnSpLocks/>
          </p:cNvCxnSpPr>
          <p:nvPr/>
        </p:nvCxnSpPr>
        <p:spPr>
          <a:xfrm flipH="1" flipV="1">
            <a:off x="5956301" y="4967006"/>
            <a:ext cx="321027" cy="189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C24478E4-3735-FB4A-879D-9CE6C2CE2908}"/>
              </a:ext>
            </a:extLst>
          </p:cNvPr>
          <p:cNvSpPr>
            <a:spLocks noGrp="1"/>
          </p:cNvSpPr>
          <p:nvPr>
            <p:ph type="sldNum" sz="quarter" idx="12"/>
          </p:nvPr>
        </p:nvSpPr>
        <p:spPr/>
        <p:txBody>
          <a:bodyPr/>
          <a:lstStyle/>
          <a:p>
            <a:fld id="{3F94819F-C7AC-144E-8DAF-0D1659607E0C}" type="slidenum">
              <a:rPr lang="en-US" smtClean="0"/>
              <a:t>16</a:t>
            </a:fld>
            <a:endParaRPr lang="en-US"/>
          </a:p>
        </p:txBody>
      </p:sp>
    </p:spTree>
    <p:extLst>
      <p:ext uri="{BB962C8B-B14F-4D97-AF65-F5344CB8AC3E}">
        <p14:creationId xmlns:p14="http://schemas.microsoft.com/office/powerpoint/2010/main" val="397162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96BD-5F6D-9F43-812E-149981F3D7B9}"/>
              </a:ext>
            </a:extLst>
          </p:cNvPr>
          <p:cNvSpPr>
            <a:spLocks noGrp="1"/>
          </p:cNvSpPr>
          <p:nvPr>
            <p:ph type="title"/>
          </p:nvPr>
        </p:nvSpPr>
        <p:spPr/>
        <p:txBody>
          <a:bodyPr/>
          <a:lstStyle/>
          <a:p>
            <a:r>
              <a:rPr lang="en-US" dirty="0"/>
              <a:t>Theory: Principal Component Analysis</a:t>
            </a:r>
          </a:p>
        </p:txBody>
      </p:sp>
      <p:sp>
        <p:nvSpPr>
          <p:cNvPr id="3" name="Content Placeholder 2">
            <a:extLst>
              <a:ext uri="{FF2B5EF4-FFF2-40B4-BE49-F238E27FC236}">
                <a16:creationId xmlns:a16="http://schemas.microsoft.com/office/drawing/2014/main" id="{E7FCF418-F6B3-244F-A6A5-97D6C20F68C7}"/>
              </a:ext>
            </a:extLst>
          </p:cNvPr>
          <p:cNvSpPr>
            <a:spLocks noGrp="1"/>
          </p:cNvSpPr>
          <p:nvPr>
            <p:ph sz="half" idx="1"/>
          </p:nvPr>
        </p:nvSpPr>
        <p:spPr>
          <a:xfrm>
            <a:off x="123986" y="1825625"/>
            <a:ext cx="4081484" cy="2788815"/>
          </a:xfrm>
        </p:spPr>
        <p:txBody>
          <a:bodyPr>
            <a:normAutofit lnSpcReduction="10000"/>
          </a:bodyPr>
          <a:lstStyle/>
          <a:p>
            <a:r>
              <a:rPr lang="en-US" sz="2400" dirty="0"/>
              <a:t>Decomposing the covariance matrix of the dataset yields the eigenvalues and eigenvectors where the eigenvectors are the principal components and the eigenvalues quantify the variance capture by that eigenvector.</a:t>
            </a:r>
          </a:p>
          <a:p>
            <a:endParaRPr lang="en-US" sz="2400" dirty="0"/>
          </a:p>
        </p:txBody>
      </p:sp>
      <p:pic>
        <p:nvPicPr>
          <p:cNvPr id="5" name="Content Placeholder 4">
            <a:extLst>
              <a:ext uri="{FF2B5EF4-FFF2-40B4-BE49-F238E27FC236}">
                <a16:creationId xmlns:a16="http://schemas.microsoft.com/office/drawing/2014/main" id="{8D8511FA-1FB7-4447-A39A-99C0D40943D3}"/>
              </a:ext>
            </a:extLst>
          </p:cNvPr>
          <p:cNvPicPr>
            <a:picLocks noGrp="1" noChangeAspect="1"/>
          </p:cNvPicPr>
          <p:nvPr>
            <p:ph sz="half" idx="2"/>
          </p:nvPr>
        </p:nvPicPr>
        <p:blipFill>
          <a:blip r:embed="rId3"/>
          <a:stretch>
            <a:fillRect/>
          </a:stretch>
        </p:blipFill>
        <p:spPr>
          <a:xfrm>
            <a:off x="4205470" y="1589613"/>
            <a:ext cx="4938530" cy="3292353"/>
          </a:xfrm>
          <a:prstGeom prst="rect">
            <a:avLst/>
          </a:prstGeom>
        </p:spPr>
      </p:pic>
      <p:pic>
        <p:nvPicPr>
          <p:cNvPr id="6" name="Picture 5">
            <a:extLst>
              <a:ext uri="{FF2B5EF4-FFF2-40B4-BE49-F238E27FC236}">
                <a16:creationId xmlns:a16="http://schemas.microsoft.com/office/drawing/2014/main" id="{58DA3B5A-C84E-2748-92E3-257E168C7A0D}"/>
              </a:ext>
            </a:extLst>
          </p:cNvPr>
          <p:cNvPicPr>
            <a:picLocks noChangeAspect="1"/>
          </p:cNvPicPr>
          <p:nvPr/>
        </p:nvPicPr>
        <p:blipFill>
          <a:blip r:embed="rId4"/>
          <a:stretch>
            <a:fillRect/>
          </a:stretch>
        </p:blipFill>
        <p:spPr>
          <a:xfrm>
            <a:off x="5282128" y="4881966"/>
            <a:ext cx="2925391" cy="1429933"/>
          </a:xfrm>
          <a:prstGeom prst="rect">
            <a:avLst/>
          </a:prstGeom>
        </p:spPr>
      </p:pic>
      <p:sp>
        <p:nvSpPr>
          <p:cNvPr id="7" name="Rectangle 6">
            <a:extLst>
              <a:ext uri="{FF2B5EF4-FFF2-40B4-BE49-F238E27FC236}">
                <a16:creationId xmlns:a16="http://schemas.microsoft.com/office/drawing/2014/main" id="{6224E9F9-065E-BC42-9E77-250E10243322}"/>
              </a:ext>
            </a:extLst>
          </p:cNvPr>
          <p:cNvSpPr/>
          <p:nvPr/>
        </p:nvSpPr>
        <p:spPr>
          <a:xfrm>
            <a:off x="3387969" y="6404860"/>
            <a:ext cx="5756031" cy="369332"/>
          </a:xfrm>
          <a:prstGeom prst="rect">
            <a:avLst/>
          </a:prstGeom>
        </p:spPr>
        <p:txBody>
          <a:bodyPr wrap="square">
            <a:spAutoFit/>
          </a:bodyPr>
          <a:lstStyle/>
          <a:p>
            <a:r>
              <a:rPr lang="en-US" dirty="0"/>
              <a:t>Conceptual visualization of principal components</a:t>
            </a:r>
          </a:p>
        </p:txBody>
      </p:sp>
      <p:pic>
        <p:nvPicPr>
          <p:cNvPr id="8" name="Picture 7">
            <a:extLst>
              <a:ext uri="{FF2B5EF4-FFF2-40B4-BE49-F238E27FC236}">
                <a16:creationId xmlns:a16="http://schemas.microsoft.com/office/drawing/2014/main" id="{67431F34-E505-1B40-A17A-2A13B1F844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6340" y="4614440"/>
            <a:ext cx="2547134" cy="775215"/>
          </a:xfrm>
          <a:prstGeom prst="rect">
            <a:avLst/>
          </a:prstGeom>
          <a:noFill/>
          <a:ln>
            <a:noFill/>
          </a:ln>
        </p:spPr>
      </p:pic>
      <p:pic>
        <p:nvPicPr>
          <p:cNvPr id="9" name="Picture 8">
            <a:extLst>
              <a:ext uri="{FF2B5EF4-FFF2-40B4-BE49-F238E27FC236}">
                <a16:creationId xmlns:a16="http://schemas.microsoft.com/office/drawing/2014/main" id="{663F86F3-6914-F840-A8E3-9A8307259D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3513" y="5372698"/>
            <a:ext cx="1910759" cy="550068"/>
          </a:xfrm>
          <a:prstGeom prst="rect">
            <a:avLst/>
          </a:prstGeom>
          <a:noFill/>
          <a:ln>
            <a:noFill/>
          </a:ln>
        </p:spPr>
      </p:pic>
      <p:pic>
        <p:nvPicPr>
          <p:cNvPr id="10" name="Picture 9">
            <a:extLst>
              <a:ext uri="{FF2B5EF4-FFF2-40B4-BE49-F238E27FC236}">
                <a16:creationId xmlns:a16="http://schemas.microsoft.com/office/drawing/2014/main" id="{58E33627-30D6-5649-8E5D-13361A185B3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3513" y="5905809"/>
            <a:ext cx="1809435" cy="550069"/>
          </a:xfrm>
          <a:prstGeom prst="rect">
            <a:avLst/>
          </a:prstGeom>
          <a:noFill/>
          <a:ln>
            <a:noFill/>
          </a:ln>
        </p:spPr>
      </p:pic>
      <p:sp>
        <p:nvSpPr>
          <p:cNvPr id="11" name="Slide Number Placeholder 10">
            <a:extLst>
              <a:ext uri="{FF2B5EF4-FFF2-40B4-BE49-F238E27FC236}">
                <a16:creationId xmlns:a16="http://schemas.microsoft.com/office/drawing/2014/main" id="{E6893F8E-6298-1947-9E62-31A961445AB8}"/>
              </a:ext>
            </a:extLst>
          </p:cNvPr>
          <p:cNvSpPr>
            <a:spLocks noGrp="1"/>
          </p:cNvSpPr>
          <p:nvPr>
            <p:ph type="sldNum" sz="quarter" idx="12"/>
          </p:nvPr>
        </p:nvSpPr>
        <p:spPr/>
        <p:txBody>
          <a:bodyPr/>
          <a:lstStyle/>
          <a:p>
            <a:fld id="{3F94819F-C7AC-144E-8DAF-0D1659607E0C}" type="slidenum">
              <a:rPr lang="en-US" smtClean="0"/>
              <a:t>17</a:t>
            </a:fld>
            <a:endParaRPr lang="en-US"/>
          </a:p>
        </p:txBody>
      </p:sp>
    </p:spTree>
    <p:extLst>
      <p:ext uri="{BB962C8B-B14F-4D97-AF65-F5344CB8AC3E}">
        <p14:creationId xmlns:p14="http://schemas.microsoft.com/office/powerpoint/2010/main" val="323544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3AB1A-FD2F-6940-8632-E3ACB68C8615}"/>
              </a:ext>
            </a:extLst>
          </p:cNvPr>
          <p:cNvSpPr>
            <a:spLocks noGrp="1"/>
          </p:cNvSpPr>
          <p:nvPr>
            <p:ph type="title"/>
          </p:nvPr>
        </p:nvSpPr>
        <p:spPr/>
        <p:txBody>
          <a:bodyPr/>
          <a:lstStyle/>
          <a:p>
            <a:r>
              <a:rPr lang="en-US" dirty="0"/>
              <a:t>Theory: Neutron Activation Analysis</a:t>
            </a:r>
          </a:p>
        </p:txBody>
      </p:sp>
      <p:sp>
        <p:nvSpPr>
          <p:cNvPr id="3" name="Content Placeholder 2">
            <a:extLst>
              <a:ext uri="{FF2B5EF4-FFF2-40B4-BE49-F238E27FC236}">
                <a16:creationId xmlns:a16="http://schemas.microsoft.com/office/drawing/2014/main" id="{2383EF68-D818-0647-9BC5-184A5ECAC08A}"/>
              </a:ext>
            </a:extLst>
          </p:cNvPr>
          <p:cNvSpPr>
            <a:spLocks noGrp="1"/>
          </p:cNvSpPr>
          <p:nvPr>
            <p:ph sz="half" idx="1"/>
          </p:nvPr>
        </p:nvSpPr>
        <p:spPr>
          <a:xfrm>
            <a:off x="628649" y="1825625"/>
            <a:ext cx="8143391" cy="2467406"/>
          </a:xfrm>
        </p:spPr>
        <p:txBody>
          <a:bodyPr/>
          <a:lstStyle/>
          <a:p>
            <a:r>
              <a:rPr lang="en-US" dirty="0"/>
              <a:t>Bateman equations describe concentrations of uranium isotopes, higher actinides, and fission products.</a:t>
            </a:r>
          </a:p>
          <a:p>
            <a:r>
              <a:rPr lang="en-US" dirty="0"/>
              <a:t>ORIGEN solves these equations to generate the synthetic data.</a:t>
            </a:r>
          </a:p>
          <a:p>
            <a:endParaRPr lang="en-US" dirty="0"/>
          </a:p>
        </p:txBody>
      </p:sp>
      <p:pic>
        <p:nvPicPr>
          <p:cNvPr id="5" name="Picture 4">
            <a:extLst>
              <a:ext uri="{FF2B5EF4-FFF2-40B4-BE49-F238E27FC236}">
                <a16:creationId xmlns:a16="http://schemas.microsoft.com/office/drawing/2014/main" id="{F9DF698D-2D59-2E4E-A983-BC86469C18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695" y="5884092"/>
            <a:ext cx="3068187" cy="791269"/>
          </a:xfrm>
          <a:prstGeom prst="rect">
            <a:avLst/>
          </a:prstGeom>
          <a:noFill/>
          <a:ln>
            <a:noFill/>
          </a:ln>
        </p:spPr>
      </p:pic>
      <p:pic>
        <p:nvPicPr>
          <p:cNvPr id="6" name="Picture 5">
            <a:extLst>
              <a:ext uri="{FF2B5EF4-FFF2-40B4-BE49-F238E27FC236}">
                <a16:creationId xmlns:a16="http://schemas.microsoft.com/office/drawing/2014/main" id="{55E295D6-5633-4F4C-ABEA-9698CED0EB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172" y="5021253"/>
            <a:ext cx="8429311" cy="691149"/>
          </a:xfrm>
          <a:prstGeom prst="rect">
            <a:avLst/>
          </a:prstGeom>
          <a:noFill/>
          <a:ln>
            <a:noFill/>
          </a:ln>
        </p:spPr>
      </p:pic>
      <p:pic>
        <p:nvPicPr>
          <p:cNvPr id="7" name="Picture 6">
            <a:extLst>
              <a:ext uri="{FF2B5EF4-FFF2-40B4-BE49-F238E27FC236}">
                <a16:creationId xmlns:a16="http://schemas.microsoft.com/office/drawing/2014/main" id="{840B70E0-7D03-304D-BCCF-8A18399AB6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92982" y="5852507"/>
            <a:ext cx="2987445" cy="791269"/>
          </a:xfrm>
          <a:prstGeom prst="rect">
            <a:avLst/>
          </a:prstGeom>
          <a:noFill/>
          <a:ln>
            <a:noFill/>
          </a:ln>
        </p:spPr>
      </p:pic>
      <p:sp>
        <p:nvSpPr>
          <p:cNvPr id="8" name="Left Brace 7">
            <a:extLst>
              <a:ext uri="{FF2B5EF4-FFF2-40B4-BE49-F238E27FC236}">
                <a16:creationId xmlns:a16="http://schemas.microsoft.com/office/drawing/2014/main" id="{A936F101-7110-7441-9EA9-7BB592003E3E}"/>
              </a:ext>
            </a:extLst>
          </p:cNvPr>
          <p:cNvSpPr/>
          <p:nvPr/>
        </p:nvSpPr>
        <p:spPr>
          <a:xfrm rot="5400000">
            <a:off x="2050611" y="3970015"/>
            <a:ext cx="331526" cy="1884626"/>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TextBox 8">
            <a:extLst>
              <a:ext uri="{FF2B5EF4-FFF2-40B4-BE49-F238E27FC236}">
                <a16:creationId xmlns:a16="http://schemas.microsoft.com/office/drawing/2014/main" id="{99E22F61-5A42-674B-8BB0-E2B42F8C53AC}"/>
              </a:ext>
            </a:extLst>
          </p:cNvPr>
          <p:cNvSpPr txBox="1"/>
          <p:nvPr/>
        </p:nvSpPr>
        <p:spPr>
          <a:xfrm>
            <a:off x="1509320" y="4022479"/>
            <a:ext cx="1293495" cy="646331"/>
          </a:xfrm>
          <a:prstGeom prst="rect">
            <a:avLst/>
          </a:prstGeom>
          <a:noFill/>
        </p:spPr>
        <p:txBody>
          <a:bodyPr wrap="none" rtlCol="0">
            <a:spAutoFit/>
          </a:bodyPr>
          <a:lstStyle/>
          <a:p>
            <a:pPr algn="ctr"/>
            <a:r>
              <a:rPr lang="en-US" dirty="0"/>
              <a:t>Generation </a:t>
            </a:r>
          </a:p>
          <a:p>
            <a:pPr algn="ctr"/>
            <a:r>
              <a:rPr lang="en-US" dirty="0"/>
              <a:t>from fission</a:t>
            </a:r>
          </a:p>
        </p:txBody>
      </p:sp>
      <p:sp>
        <p:nvSpPr>
          <p:cNvPr id="10" name="Left Brace 9">
            <a:extLst>
              <a:ext uri="{FF2B5EF4-FFF2-40B4-BE49-F238E27FC236}">
                <a16:creationId xmlns:a16="http://schemas.microsoft.com/office/drawing/2014/main" id="{F1D38AFE-ED0A-AA4D-828D-8DE8FFA90EAE}"/>
              </a:ext>
            </a:extLst>
          </p:cNvPr>
          <p:cNvSpPr/>
          <p:nvPr/>
        </p:nvSpPr>
        <p:spPr>
          <a:xfrm rot="5400000">
            <a:off x="4065593" y="4075564"/>
            <a:ext cx="316818" cy="1688240"/>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extBox 10">
            <a:extLst>
              <a:ext uri="{FF2B5EF4-FFF2-40B4-BE49-F238E27FC236}">
                <a16:creationId xmlns:a16="http://schemas.microsoft.com/office/drawing/2014/main" id="{1EAAFB43-5A6E-264C-AC83-56DB54054158}"/>
              </a:ext>
            </a:extLst>
          </p:cNvPr>
          <p:cNvSpPr txBox="1"/>
          <p:nvPr/>
        </p:nvSpPr>
        <p:spPr>
          <a:xfrm>
            <a:off x="5549267" y="3825122"/>
            <a:ext cx="1312347" cy="923330"/>
          </a:xfrm>
          <a:prstGeom prst="rect">
            <a:avLst/>
          </a:prstGeom>
          <a:noFill/>
        </p:spPr>
        <p:txBody>
          <a:bodyPr wrap="none" rtlCol="0">
            <a:spAutoFit/>
          </a:bodyPr>
          <a:lstStyle/>
          <a:p>
            <a:pPr algn="ctr"/>
            <a:r>
              <a:rPr lang="en-US" dirty="0"/>
              <a:t>Generation </a:t>
            </a:r>
          </a:p>
          <a:p>
            <a:pPr algn="ctr"/>
            <a:r>
              <a:rPr lang="en-US" dirty="0"/>
              <a:t>from parent</a:t>
            </a:r>
          </a:p>
          <a:p>
            <a:pPr algn="ctr"/>
            <a:r>
              <a:rPr lang="en-US" dirty="0"/>
              <a:t>(n capture)</a:t>
            </a:r>
          </a:p>
        </p:txBody>
      </p:sp>
      <p:sp>
        <p:nvSpPr>
          <p:cNvPr id="12" name="Left Brace 11">
            <a:extLst>
              <a:ext uri="{FF2B5EF4-FFF2-40B4-BE49-F238E27FC236}">
                <a16:creationId xmlns:a16="http://schemas.microsoft.com/office/drawing/2014/main" id="{E1AC8C5B-E381-6A4B-B5F2-26F20781E924}"/>
              </a:ext>
            </a:extLst>
          </p:cNvPr>
          <p:cNvSpPr/>
          <p:nvPr/>
        </p:nvSpPr>
        <p:spPr>
          <a:xfrm rot="5400000">
            <a:off x="6071340" y="4062402"/>
            <a:ext cx="331525" cy="1688240"/>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3" name="TextBox 12">
            <a:extLst>
              <a:ext uri="{FF2B5EF4-FFF2-40B4-BE49-F238E27FC236}">
                <a16:creationId xmlns:a16="http://schemas.microsoft.com/office/drawing/2014/main" id="{D1858D3D-EBFE-4F45-9A51-4A107EEE8572}"/>
              </a:ext>
            </a:extLst>
          </p:cNvPr>
          <p:cNvSpPr txBox="1"/>
          <p:nvPr/>
        </p:nvSpPr>
        <p:spPr>
          <a:xfrm>
            <a:off x="7017899" y="4010810"/>
            <a:ext cx="1089850" cy="646331"/>
          </a:xfrm>
          <a:prstGeom prst="rect">
            <a:avLst/>
          </a:prstGeom>
          <a:noFill/>
        </p:spPr>
        <p:txBody>
          <a:bodyPr wrap="none" rtlCol="0">
            <a:spAutoFit/>
          </a:bodyPr>
          <a:lstStyle/>
          <a:p>
            <a:pPr algn="ctr"/>
            <a:r>
              <a:rPr lang="en-US" dirty="0"/>
              <a:t>Loss from</a:t>
            </a:r>
          </a:p>
          <a:p>
            <a:pPr algn="ctr"/>
            <a:r>
              <a:rPr lang="en-US" dirty="0"/>
              <a:t>n capture</a:t>
            </a:r>
          </a:p>
        </p:txBody>
      </p:sp>
      <p:sp>
        <p:nvSpPr>
          <p:cNvPr id="14" name="Left Brace 13">
            <a:extLst>
              <a:ext uri="{FF2B5EF4-FFF2-40B4-BE49-F238E27FC236}">
                <a16:creationId xmlns:a16="http://schemas.microsoft.com/office/drawing/2014/main" id="{98A0B52D-646D-AB4D-A112-B2C8D8105BF9}"/>
              </a:ext>
            </a:extLst>
          </p:cNvPr>
          <p:cNvSpPr/>
          <p:nvPr/>
        </p:nvSpPr>
        <p:spPr>
          <a:xfrm rot="5400000">
            <a:off x="7536297" y="4526356"/>
            <a:ext cx="266153" cy="723640"/>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5" name="TextBox 14">
            <a:extLst>
              <a:ext uri="{FF2B5EF4-FFF2-40B4-BE49-F238E27FC236}">
                <a16:creationId xmlns:a16="http://schemas.microsoft.com/office/drawing/2014/main" id="{09D2B84D-B68F-4A41-A33F-411DE7721A1C}"/>
              </a:ext>
            </a:extLst>
          </p:cNvPr>
          <p:cNvSpPr txBox="1"/>
          <p:nvPr/>
        </p:nvSpPr>
        <p:spPr>
          <a:xfrm>
            <a:off x="8054150" y="4010517"/>
            <a:ext cx="1089850" cy="646331"/>
          </a:xfrm>
          <a:prstGeom prst="rect">
            <a:avLst/>
          </a:prstGeom>
          <a:noFill/>
        </p:spPr>
        <p:txBody>
          <a:bodyPr wrap="none" rtlCol="0">
            <a:spAutoFit/>
          </a:bodyPr>
          <a:lstStyle/>
          <a:p>
            <a:pPr algn="ctr"/>
            <a:r>
              <a:rPr lang="en-US" dirty="0"/>
              <a:t>Loss from</a:t>
            </a:r>
          </a:p>
          <a:p>
            <a:pPr algn="ctr"/>
            <a:r>
              <a:rPr lang="en-US" dirty="0"/>
              <a:t>decay</a:t>
            </a:r>
          </a:p>
        </p:txBody>
      </p:sp>
      <p:sp>
        <p:nvSpPr>
          <p:cNvPr id="16" name="Left Brace 15">
            <a:extLst>
              <a:ext uri="{FF2B5EF4-FFF2-40B4-BE49-F238E27FC236}">
                <a16:creationId xmlns:a16="http://schemas.microsoft.com/office/drawing/2014/main" id="{09A8C0B8-13EB-9646-8E77-38CC12CAD92F}"/>
              </a:ext>
            </a:extLst>
          </p:cNvPr>
          <p:cNvSpPr/>
          <p:nvPr/>
        </p:nvSpPr>
        <p:spPr>
          <a:xfrm rot="5400000">
            <a:off x="8411357" y="4546881"/>
            <a:ext cx="325899" cy="713655"/>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C332C386-7DF2-664D-A54E-EDBB67CE4E8E}"/>
              </a:ext>
            </a:extLst>
          </p:cNvPr>
          <p:cNvSpPr/>
          <p:nvPr/>
        </p:nvSpPr>
        <p:spPr>
          <a:xfrm>
            <a:off x="3284044" y="3817429"/>
            <a:ext cx="1809301" cy="923330"/>
          </a:xfrm>
          <a:prstGeom prst="rect">
            <a:avLst/>
          </a:prstGeom>
        </p:spPr>
        <p:txBody>
          <a:bodyPr wrap="square">
            <a:spAutoFit/>
          </a:bodyPr>
          <a:lstStyle/>
          <a:p>
            <a:pPr algn="ctr"/>
            <a:r>
              <a:rPr lang="en-US" dirty="0"/>
              <a:t>Generation </a:t>
            </a:r>
          </a:p>
          <a:p>
            <a:pPr algn="ctr"/>
            <a:r>
              <a:rPr lang="en-US" dirty="0"/>
              <a:t>from parent</a:t>
            </a:r>
          </a:p>
          <a:p>
            <a:pPr algn="ctr"/>
            <a:r>
              <a:rPr lang="en-US" dirty="0"/>
              <a:t>(decay)</a:t>
            </a:r>
          </a:p>
        </p:txBody>
      </p:sp>
      <p:sp>
        <p:nvSpPr>
          <p:cNvPr id="18" name="Slide Number Placeholder 17">
            <a:extLst>
              <a:ext uri="{FF2B5EF4-FFF2-40B4-BE49-F238E27FC236}">
                <a16:creationId xmlns:a16="http://schemas.microsoft.com/office/drawing/2014/main" id="{6EEAD540-AD82-B943-AFD9-E726012AC560}"/>
              </a:ext>
            </a:extLst>
          </p:cNvPr>
          <p:cNvSpPr>
            <a:spLocks noGrp="1"/>
          </p:cNvSpPr>
          <p:nvPr>
            <p:ph type="sldNum" sz="quarter" idx="12"/>
          </p:nvPr>
        </p:nvSpPr>
        <p:spPr/>
        <p:txBody>
          <a:bodyPr/>
          <a:lstStyle/>
          <a:p>
            <a:fld id="{3F94819F-C7AC-144E-8DAF-0D1659607E0C}" type="slidenum">
              <a:rPr lang="en-US" smtClean="0"/>
              <a:t>18</a:t>
            </a:fld>
            <a:endParaRPr lang="en-US"/>
          </a:p>
        </p:txBody>
      </p:sp>
    </p:spTree>
    <p:extLst>
      <p:ext uri="{BB962C8B-B14F-4D97-AF65-F5344CB8AC3E}">
        <p14:creationId xmlns:p14="http://schemas.microsoft.com/office/powerpoint/2010/main" val="3602307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F831-C1B9-6743-969C-F5F1D002B92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BBD04393-6837-FF44-AA8F-3CB1877950DC}"/>
              </a:ext>
            </a:extLst>
          </p:cNvPr>
          <p:cNvSpPr>
            <a:spLocks noGrp="1"/>
          </p:cNvSpPr>
          <p:nvPr>
            <p:ph sz="half" idx="1"/>
          </p:nvPr>
        </p:nvSpPr>
        <p:spPr/>
        <p:txBody>
          <a:bodyPr>
            <a:normAutofit fontScale="92500" lnSpcReduction="10000"/>
          </a:bodyPr>
          <a:lstStyle/>
          <a:p>
            <a:r>
              <a:rPr lang="en-US" dirty="0"/>
              <a:t>Simulated Data Generation:</a:t>
            </a:r>
          </a:p>
          <a:p>
            <a:pPr lvl="1"/>
            <a:r>
              <a:rPr lang="en-US" dirty="0"/>
              <a:t>ORIGEN simulations</a:t>
            </a:r>
          </a:p>
          <a:p>
            <a:pPr lvl="1"/>
            <a:r>
              <a:rPr lang="en-US" dirty="0"/>
              <a:t>Blending enrichments</a:t>
            </a:r>
          </a:p>
          <a:p>
            <a:pPr lvl="1"/>
            <a:r>
              <a:rPr lang="en-US" dirty="0"/>
              <a:t>Splitting into training and testing groups</a:t>
            </a:r>
          </a:p>
          <a:p>
            <a:pPr lvl="1"/>
            <a:r>
              <a:rPr lang="en-US" dirty="0"/>
              <a:t>Data Normalization</a:t>
            </a:r>
          </a:p>
          <a:p>
            <a:pPr lvl="1"/>
            <a:r>
              <a:rPr lang="en-US" dirty="0"/>
              <a:t>Noise Introduction</a:t>
            </a:r>
          </a:p>
          <a:p>
            <a:r>
              <a:rPr lang="en-US" dirty="0"/>
              <a:t>Experimental Measurements:</a:t>
            </a:r>
          </a:p>
          <a:p>
            <a:pPr lvl="1"/>
            <a:r>
              <a:rPr lang="en-US" dirty="0"/>
              <a:t>Irradiation</a:t>
            </a:r>
          </a:p>
          <a:p>
            <a:pPr lvl="1"/>
            <a:r>
              <a:rPr lang="en-US" dirty="0"/>
              <a:t>Gamma-ray spectrometry</a:t>
            </a:r>
          </a:p>
          <a:p>
            <a:pPr lvl="1"/>
            <a:endParaRPr lang="en-US" dirty="0"/>
          </a:p>
          <a:p>
            <a:endParaRPr lang="en-US" dirty="0"/>
          </a:p>
        </p:txBody>
      </p:sp>
      <p:sp>
        <p:nvSpPr>
          <p:cNvPr id="4" name="Content Placeholder 3">
            <a:extLst>
              <a:ext uri="{FF2B5EF4-FFF2-40B4-BE49-F238E27FC236}">
                <a16:creationId xmlns:a16="http://schemas.microsoft.com/office/drawing/2014/main" id="{547C64D3-D487-5E4C-B2AE-9512E5D53818}"/>
              </a:ext>
            </a:extLst>
          </p:cNvPr>
          <p:cNvSpPr>
            <a:spLocks noGrp="1"/>
          </p:cNvSpPr>
          <p:nvPr>
            <p:ph sz="half" idx="2"/>
          </p:nvPr>
        </p:nvSpPr>
        <p:spPr/>
        <p:txBody>
          <a:bodyPr>
            <a:normAutofit fontScale="92500" lnSpcReduction="10000"/>
          </a:bodyPr>
          <a:lstStyle/>
          <a:p>
            <a:r>
              <a:rPr lang="en-US" dirty="0"/>
              <a:t>Data processing:</a:t>
            </a:r>
          </a:p>
          <a:p>
            <a:pPr lvl="1"/>
            <a:r>
              <a:rPr lang="en-US" dirty="0"/>
              <a:t>Model construction and tuning</a:t>
            </a:r>
          </a:p>
          <a:p>
            <a:pPr lvl="1"/>
            <a:r>
              <a:rPr lang="en-US" dirty="0"/>
              <a:t>Model evaluation</a:t>
            </a:r>
          </a:p>
          <a:p>
            <a:pPr lvl="1"/>
            <a:r>
              <a:rPr lang="en-US" dirty="0"/>
              <a:t>Repeat for different scenarios</a:t>
            </a:r>
          </a:p>
          <a:p>
            <a:endParaRPr lang="en-US" dirty="0"/>
          </a:p>
        </p:txBody>
      </p:sp>
      <p:sp>
        <p:nvSpPr>
          <p:cNvPr id="5" name="Slide Number Placeholder 4">
            <a:extLst>
              <a:ext uri="{FF2B5EF4-FFF2-40B4-BE49-F238E27FC236}">
                <a16:creationId xmlns:a16="http://schemas.microsoft.com/office/drawing/2014/main" id="{98B77085-6C17-C44C-8199-4165F2E4539A}"/>
              </a:ext>
            </a:extLst>
          </p:cNvPr>
          <p:cNvSpPr>
            <a:spLocks noGrp="1"/>
          </p:cNvSpPr>
          <p:nvPr>
            <p:ph type="sldNum" sz="quarter" idx="12"/>
          </p:nvPr>
        </p:nvSpPr>
        <p:spPr/>
        <p:txBody>
          <a:bodyPr/>
          <a:lstStyle/>
          <a:p>
            <a:fld id="{3F94819F-C7AC-144E-8DAF-0D1659607E0C}" type="slidenum">
              <a:rPr lang="en-US" smtClean="0"/>
              <a:t>19</a:t>
            </a:fld>
            <a:endParaRPr lang="en-US"/>
          </a:p>
        </p:txBody>
      </p:sp>
    </p:spTree>
    <p:extLst>
      <p:ext uri="{BB962C8B-B14F-4D97-AF65-F5344CB8AC3E}">
        <p14:creationId xmlns:p14="http://schemas.microsoft.com/office/powerpoint/2010/main" val="185719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47C5-F574-5F4E-AFF2-28FE2096EB7B}"/>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73C1BFE7-4B2C-5744-BB99-A0521409C8E3}"/>
              </a:ext>
            </a:extLst>
          </p:cNvPr>
          <p:cNvSpPr>
            <a:spLocks noGrp="1"/>
          </p:cNvSpPr>
          <p:nvPr>
            <p:ph idx="1"/>
          </p:nvPr>
        </p:nvSpPr>
        <p:spPr>
          <a:xfrm>
            <a:off x="628650" y="1825624"/>
            <a:ext cx="7886700" cy="4876117"/>
          </a:xfrm>
        </p:spPr>
        <p:txBody>
          <a:bodyPr>
            <a:normAutofit fontScale="92500" lnSpcReduction="20000"/>
          </a:bodyPr>
          <a:lstStyle/>
          <a:p>
            <a:r>
              <a:rPr lang="en-US" dirty="0"/>
              <a:t>Introduction</a:t>
            </a:r>
          </a:p>
          <a:p>
            <a:pPr lvl="1"/>
            <a:r>
              <a:rPr lang="en-US" dirty="0"/>
              <a:t>General problem I aim to solve.</a:t>
            </a:r>
          </a:p>
          <a:p>
            <a:pPr lvl="1"/>
            <a:r>
              <a:rPr lang="en-US" dirty="0"/>
              <a:t>Specific scenario I consider related to this problem.</a:t>
            </a:r>
          </a:p>
          <a:p>
            <a:pPr lvl="1"/>
            <a:r>
              <a:rPr lang="en-US" dirty="0"/>
              <a:t>Set of questions I will answer.</a:t>
            </a:r>
          </a:p>
          <a:p>
            <a:r>
              <a:rPr lang="en-US" dirty="0"/>
              <a:t>Motivating Scenario</a:t>
            </a:r>
          </a:p>
          <a:p>
            <a:pPr lvl="1"/>
            <a:r>
              <a:rPr lang="en-US" dirty="0"/>
              <a:t>The shortcomings of existing methods.</a:t>
            </a:r>
          </a:p>
          <a:p>
            <a:r>
              <a:rPr lang="en-US" dirty="0"/>
              <a:t>Theory</a:t>
            </a:r>
          </a:p>
          <a:p>
            <a:pPr lvl="1"/>
            <a:r>
              <a:rPr lang="en-US" dirty="0"/>
              <a:t>Prerequisite technical information.</a:t>
            </a:r>
          </a:p>
          <a:p>
            <a:r>
              <a:rPr lang="en-US" dirty="0"/>
              <a:t>Methods</a:t>
            </a:r>
          </a:p>
          <a:p>
            <a:pPr lvl="1"/>
            <a:r>
              <a:rPr lang="en-US" dirty="0"/>
              <a:t>Data collection, data processing, experimental setup, etc.</a:t>
            </a:r>
          </a:p>
          <a:p>
            <a:r>
              <a:rPr lang="en-US" dirty="0"/>
              <a:t>Results</a:t>
            </a:r>
          </a:p>
          <a:p>
            <a:pPr lvl="1"/>
            <a:r>
              <a:rPr lang="en-US" dirty="0"/>
              <a:t>My findings and the answers to the introduction questions.</a:t>
            </a:r>
          </a:p>
          <a:p>
            <a:r>
              <a:rPr lang="en-US" dirty="0"/>
              <a:t>Future Work</a:t>
            </a:r>
          </a:p>
          <a:p>
            <a:pPr lvl="1"/>
            <a:r>
              <a:rPr lang="en-US" dirty="0"/>
              <a:t>A proposal for a real-world system.</a:t>
            </a:r>
          </a:p>
          <a:p>
            <a:endParaRPr lang="en-US" dirty="0"/>
          </a:p>
        </p:txBody>
      </p:sp>
      <p:sp>
        <p:nvSpPr>
          <p:cNvPr id="4" name="Slide Number Placeholder 3">
            <a:extLst>
              <a:ext uri="{FF2B5EF4-FFF2-40B4-BE49-F238E27FC236}">
                <a16:creationId xmlns:a16="http://schemas.microsoft.com/office/drawing/2014/main" id="{28B99C57-5BE5-DA4B-8132-381C7D7903CA}"/>
              </a:ext>
            </a:extLst>
          </p:cNvPr>
          <p:cNvSpPr>
            <a:spLocks noGrp="1"/>
          </p:cNvSpPr>
          <p:nvPr>
            <p:ph type="sldNum" sz="quarter" idx="12"/>
          </p:nvPr>
        </p:nvSpPr>
        <p:spPr/>
        <p:txBody>
          <a:bodyPr/>
          <a:lstStyle/>
          <a:p>
            <a:fld id="{3F94819F-C7AC-144E-8DAF-0D1659607E0C}" type="slidenum">
              <a:rPr lang="en-US" smtClean="0"/>
              <a:t>2</a:t>
            </a:fld>
            <a:endParaRPr lang="en-US"/>
          </a:p>
        </p:txBody>
      </p:sp>
    </p:spTree>
    <p:extLst>
      <p:ext uri="{BB962C8B-B14F-4D97-AF65-F5344CB8AC3E}">
        <p14:creationId xmlns:p14="http://schemas.microsoft.com/office/powerpoint/2010/main" val="755980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DCBF-F49D-8C42-A4C3-66DC21107D6A}"/>
              </a:ext>
            </a:extLst>
          </p:cNvPr>
          <p:cNvSpPr>
            <a:spLocks noGrp="1"/>
          </p:cNvSpPr>
          <p:nvPr>
            <p:ph type="title"/>
          </p:nvPr>
        </p:nvSpPr>
        <p:spPr/>
        <p:txBody>
          <a:bodyPr/>
          <a:lstStyle/>
          <a:p>
            <a:r>
              <a:rPr lang="en-US" dirty="0"/>
              <a:t>Methods: Simulated Data Pipeline</a:t>
            </a:r>
          </a:p>
        </p:txBody>
      </p:sp>
      <p:sp>
        <p:nvSpPr>
          <p:cNvPr id="3" name="Content Placeholder 2">
            <a:extLst>
              <a:ext uri="{FF2B5EF4-FFF2-40B4-BE49-F238E27FC236}">
                <a16:creationId xmlns:a16="http://schemas.microsoft.com/office/drawing/2014/main" id="{78916F6A-BC9E-224B-B475-A9136F568AED}"/>
              </a:ext>
            </a:extLst>
          </p:cNvPr>
          <p:cNvSpPr>
            <a:spLocks noGrp="1"/>
          </p:cNvSpPr>
          <p:nvPr>
            <p:ph sz="half" idx="1"/>
          </p:nvPr>
        </p:nvSpPr>
        <p:spPr>
          <a:xfrm>
            <a:off x="628650" y="3766087"/>
            <a:ext cx="8096896" cy="2410875"/>
          </a:xfrm>
        </p:spPr>
        <p:txBody>
          <a:bodyPr>
            <a:normAutofit lnSpcReduction="10000"/>
          </a:bodyPr>
          <a:lstStyle/>
          <a:p>
            <a:r>
              <a:rPr lang="en-US" dirty="0"/>
              <a:t>Oak Ridge Isotope Generation Code (ORIGEN) for zero-dimensional depletion</a:t>
            </a:r>
          </a:p>
          <a:p>
            <a:r>
              <a:rPr lang="en-US" dirty="0"/>
              <a:t>Tracks material composition changes and gamma radiation emissions resulting from:</a:t>
            </a:r>
          </a:p>
          <a:p>
            <a:pPr lvl="1"/>
            <a:r>
              <a:rPr lang="en-US" dirty="0"/>
              <a:t>Neutron field interactions (capture, fission)</a:t>
            </a:r>
          </a:p>
          <a:p>
            <a:pPr lvl="1"/>
            <a:r>
              <a:rPr lang="en-US" dirty="0"/>
              <a:t>Radioactive Decay </a:t>
            </a:r>
          </a:p>
          <a:p>
            <a:endParaRPr lang="en-US" dirty="0"/>
          </a:p>
        </p:txBody>
      </p:sp>
      <p:sp>
        <p:nvSpPr>
          <p:cNvPr id="7" name="Slide Number Placeholder 6">
            <a:extLst>
              <a:ext uri="{FF2B5EF4-FFF2-40B4-BE49-F238E27FC236}">
                <a16:creationId xmlns:a16="http://schemas.microsoft.com/office/drawing/2014/main" id="{91822D91-5828-CB47-A6F9-BF360E925FB8}"/>
              </a:ext>
            </a:extLst>
          </p:cNvPr>
          <p:cNvSpPr>
            <a:spLocks noGrp="1"/>
          </p:cNvSpPr>
          <p:nvPr>
            <p:ph type="sldNum" sz="quarter" idx="12"/>
          </p:nvPr>
        </p:nvSpPr>
        <p:spPr/>
        <p:txBody>
          <a:bodyPr/>
          <a:lstStyle/>
          <a:p>
            <a:fld id="{3F94819F-C7AC-144E-8DAF-0D1659607E0C}" type="slidenum">
              <a:rPr lang="en-US" smtClean="0"/>
              <a:t>20</a:t>
            </a:fld>
            <a:endParaRPr lang="en-US"/>
          </a:p>
        </p:txBody>
      </p:sp>
      <p:pic>
        <p:nvPicPr>
          <p:cNvPr id="54" name="Picture 53">
            <a:extLst>
              <a:ext uri="{FF2B5EF4-FFF2-40B4-BE49-F238E27FC236}">
                <a16:creationId xmlns:a16="http://schemas.microsoft.com/office/drawing/2014/main" id="{113DD2EF-3666-EC4F-B89F-34FA9F93AB33}"/>
              </a:ext>
            </a:extLst>
          </p:cNvPr>
          <p:cNvPicPr>
            <a:picLocks noChangeAspect="1"/>
          </p:cNvPicPr>
          <p:nvPr/>
        </p:nvPicPr>
        <p:blipFill>
          <a:blip r:embed="rId3"/>
          <a:stretch>
            <a:fillRect/>
          </a:stretch>
        </p:blipFill>
        <p:spPr>
          <a:xfrm>
            <a:off x="0" y="1542820"/>
            <a:ext cx="9144000" cy="2233061"/>
          </a:xfrm>
          <a:prstGeom prst="rect">
            <a:avLst/>
          </a:prstGeom>
        </p:spPr>
      </p:pic>
    </p:spTree>
    <p:extLst>
      <p:ext uri="{BB962C8B-B14F-4D97-AF65-F5344CB8AC3E}">
        <p14:creationId xmlns:p14="http://schemas.microsoft.com/office/powerpoint/2010/main" val="3731227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079B-753E-8946-832B-242DBB346FB2}"/>
              </a:ext>
            </a:extLst>
          </p:cNvPr>
          <p:cNvSpPr>
            <a:spLocks noGrp="1"/>
          </p:cNvSpPr>
          <p:nvPr>
            <p:ph type="title"/>
          </p:nvPr>
        </p:nvSpPr>
        <p:spPr/>
        <p:txBody>
          <a:bodyPr>
            <a:normAutofit fontScale="90000"/>
          </a:bodyPr>
          <a:lstStyle/>
          <a:p>
            <a:r>
              <a:rPr lang="en-US" dirty="0"/>
              <a:t>Methods: Oak Ridge Isotope Generation Code (ORIGEN) Simulations</a:t>
            </a:r>
          </a:p>
        </p:txBody>
      </p:sp>
      <p:sp>
        <p:nvSpPr>
          <p:cNvPr id="3" name="Content Placeholder 2">
            <a:extLst>
              <a:ext uri="{FF2B5EF4-FFF2-40B4-BE49-F238E27FC236}">
                <a16:creationId xmlns:a16="http://schemas.microsoft.com/office/drawing/2014/main" id="{3136BAD3-65FE-1340-BEC9-DC5F4F90EE83}"/>
              </a:ext>
            </a:extLst>
          </p:cNvPr>
          <p:cNvSpPr>
            <a:spLocks noGrp="1"/>
          </p:cNvSpPr>
          <p:nvPr>
            <p:ph sz="half" idx="1"/>
          </p:nvPr>
        </p:nvSpPr>
        <p:spPr>
          <a:xfrm>
            <a:off x="628650" y="1825624"/>
            <a:ext cx="3886200" cy="4849495"/>
          </a:xfrm>
        </p:spPr>
        <p:txBody>
          <a:bodyPr>
            <a:normAutofit fontScale="77500" lnSpcReduction="20000"/>
          </a:bodyPr>
          <a:lstStyle/>
          <a:p>
            <a:r>
              <a:rPr lang="en-US" dirty="0"/>
              <a:t>Parameters:</a:t>
            </a:r>
          </a:p>
          <a:p>
            <a:r>
              <a:rPr lang="en-US" dirty="0"/>
              <a:t>Separate simulations for:</a:t>
            </a:r>
          </a:p>
          <a:p>
            <a:pPr lvl="1"/>
            <a:r>
              <a:rPr lang="en-US" dirty="0"/>
              <a:t>Each U isotope (</a:t>
            </a:r>
            <a:r>
              <a:rPr lang="en-US" baseline="30000" dirty="0"/>
              <a:t>234</a:t>
            </a:r>
            <a:r>
              <a:rPr lang="en-US" dirty="0"/>
              <a:t>U, </a:t>
            </a:r>
            <a:r>
              <a:rPr lang="en-US" baseline="30000" dirty="0"/>
              <a:t>235</a:t>
            </a:r>
            <a:r>
              <a:rPr lang="en-US" dirty="0"/>
              <a:t>U, </a:t>
            </a:r>
            <a:r>
              <a:rPr lang="en-US" baseline="30000" dirty="0"/>
              <a:t>236</a:t>
            </a:r>
            <a:r>
              <a:rPr lang="en-US" dirty="0"/>
              <a:t>U, &amp; </a:t>
            </a:r>
            <a:r>
              <a:rPr lang="en-US" baseline="30000" dirty="0"/>
              <a:t>238</a:t>
            </a:r>
            <a:r>
              <a:rPr lang="en-US" dirty="0"/>
              <a:t>U)</a:t>
            </a:r>
          </a:p>
          <a:p>
            <a:pPr lvl="1"/>
            <a:r>
              <a:rPr lang="en-US" dirty="0"/>
              <a:t>Each irradiation length (5 min, 1 </a:t>
            </a:r>
            <a:r>
              <a:rPr lang="en-US" dirty="0" err="1"/>
              <a:t>hr</a:t>
            </a:r>
            <a:r>
              <a:rPr lang="en-US" dirty="0"/>
              <a:t>, 2 </a:t>
            </a:r>
            <a:r>
              <a:rPr lang="en-US" dirty="0" err="1"/>
              <a:t>hr</a:t>
            </a:r>
            <a:r>
              <a:rPr lang="en-US" dirty="0"/>
              <a:t>, 3 </a:t>
            </a:r>
            <a:r>
              <a:rPr lang="en-US" dirty="0" err="1"/>
              <a:t>hr</a:t>
            </a:r>
            <a:r>
              <a:rPr lang="en-US" dirty="0"/>
              <a:t>, &amp; 4 </a:t>
            </a:r>
            <a:r>
              <a:rPr lang="en-US" dirty="0" err="1"/>
              <a:t>hr</a:t>
            </a:r>
            <a:r>
              <a:rPr lang="en-US" dirty="0"/>
              <a:t>)</a:t>
            </a:r>
          </a:p>
          <a:p>
            <a:r>
              <a:rPr lang="en-US" dirty="0"/>
              <a:t>Irradiation in the Oak Ridge High Flux Isotope Reactor fast pneumatic transfer facility.</a:t>
            </a:r>
          </a:p>
          <a:p>
            <a:r>
              <a:rPr lang="en-US" dirty="0"/>
              <a:t>Gamma-ray emissions discretized in 100 energy bins (100 features per observation)</a:t>
            </a:r>
          </a:p>
          <a:p>
            <a:r>
              <a:rPr lang="en-US" dirty="0"/>
              <a:t>Computed at 180 decay times ranging from 0 to 1.8 days post-irradiation. (180 observations per isotope)</a:t>
            </a:r>
          </a:p>
          <a:p>
            <a:endParaRPr lang="en-US" dirty="0"/>
          </a:p>
        </p:txBody>
      </p:sp>
      <p:sp>
        <p:nvSpPr>
          <p:cNvPr id="5" name="TextBox 4">
            <a:extLst>
              <a:ext uri="{FF2B5EF4-FFF2-40B4-BE49-F238E27FC236}">
                <a16:creationId xmlns:a16="http://schemas.microsoft.com/office/drawing/2014/main" id="{A0436824-1D5F-5F40-801E-2666262FB4D3}"/>
              </a:ext>
            </a:extLst>
          </p:cNvPr>
          <p:cNvSpPr txBox="1"/>
          <p:nvPr/>
        </p:nvSpPr>
        <p:spPr>
          <a:xfrm>
            <a:off x="5308542" y="2257518"/>
            <a:ext cx="2586221" cy="307777"/>
          </a:xfrm>
          <a:prstGeom prst="rect">
            <a:avLst/>
          </a:prstGeom>
          <a:noFill/>
        </p:spPr>
        <p:txBody>
          <a:bodyPr wrap="none" rtlCol="0">
            <a:spAutoFit/>
          </a:bodyPr>
          <a:lstStyle/>
          <a:p>
            <a:r>
              <a:rPr lang="en-US" sz="1400" dirty="0"/>
              <a:t>100 energy bins (features) [MeV]</a:t>
            </a:r>
          </a:p>
        </p:txBody>
      </p:sp>
      <p:sp>
        <p:nvSpPr>
          <p:cNvPr id="6" name="TextBox 5">
            <a:extLst>
              <a:ext uri="{FF2B5EF4-FFF2-40B4-BE49-F238E27FC236}">
                <a16:creationId xmlns:a16="http://schemas.microsoft.com/office/drawing/2014/main" id="{7D834C27-6BB9-F744-B922-A20E7885D985}"/>
              </a:ext>
            </a:extLst>
          </p:cNvPr>
          <p:cNvSpPr txBox="1"/>
          <p:nvPr/>
        </p:nvSpPr>
        <p:spPr>
          <a:xfrm rot="16200000">
            <a:off x="3366437" y="3426685"/>
            <a:ext cx="2699457" cy="307777"/>
          </a:xfrm>
          <a:prstGeom prst="rect">
            <a:avLst/>
          </a:prstGeom>
          <a:noFill/>
        </p:spPr>
        <p:txBody>
          <a:bodyPr wrap="none" rtlCol="0">
            <a:spAutoFit/>
          </a:bodyPr>
          <a:lstStyle/>
          <a:p>
            <a:r>
              <a:rPr lang="en-US" sz="1400" dirty="0"/>
              <a:t>180 decay times (observations) [d]</a:t>
            </a:r>
          </a:p>
        </p:txBody>
      </p:sp>
      <p:graphicFrame>
        <p:nvGraphicFramePr>
          <p:cNvPr id="7" name="Content Placeholder 4">
            <a:extLst>
              <a:ext uri="{FF2B5EF4-FFF2-40B4-BE49-F238E27FC236}">
                <a16:creationId xmlns:a16="http://schemas.microsoft.com/office/drawing/2014/main" id="{597705A9-BAF2-6748-9401-E322B065CCF4}"/>
              </a:ext>
            </a:extLst>
          </p:cNvPr>
          <p:cNvGraphicFramePr>
            <a:graphicFrameLocks/>
          </p:cNvGraphicFramePr>
          <p:nvPr>
            <p:extLst>
              <p:ext uri="{D42A27DB-BD31-4B8C-83A1-F6EECF244321}">
                <p14:modId xmlns:p14="http://schemas.microsoft.com/office/powerpoint/2010/main" val="1357464124"/>
              </p:ext>
            </p:extLst>
          </p:nvPr>
        </p:nvGraphicFramePr>
        <p:xfrm>
          <a:off x="4841072" y="2547121"/>
          <a:ext cx="3100884" cy="166878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482441">
                  <a:extLst>
                    <a:ext uri="{9D8B030D-6E8A-4147-A177-3AD203B41FA5}">
                      <a16:colId xmlns:a16="http://schemas.microsoft.com/office/drawing/2014/main" val="857880254"/>
                    </a:ext>
                  </a:extLst>
                </a:gridCol>
                <a:gridCol w="48244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482441">
                  <a:extLst>
                    <a:ext uri="{9D8B030D-6E8A-4147-A177-3AD203B41FA5}">
                      <a16:colId xmlns:a16="http://schemas.microsoft.com/office/drawing/2014/main" val="1053706072"/>
                    </a:ext>
                  </a:extLst>
                </a:gridCol>
                <a:gridCol w="578835">
                  <a:extLst>
                    <a:ext uri="{9D8B030D-6E8A-4147-A177-3AD203B41FA5}">
                      <a16:colId xmlns:a16="http://schemas.microsoft.com/office/drawing/2014/main" val="1501131272"/>
                    </a:ext>
                  </a:extLst>
                </a:gridCol>
              </a:tblGrid>
              <a:tr h="278130">
                <a:tc>
                  <a:txBody>
                    <a:bodyPr/>
                    <a:lstStyle/>
                    <a:p>
                      <a:r>
                        <a:rPr lang="en-US" sz="1000" baseline="30000" dirty="0"/>
                        <a:t>234</a:t>
                      </a:r>
                      <a:r>
                        <a:rPr lang="en-US" sz="1000" dirty="0"/>
                        <a:t>U</a:t>
                      </a:r>
                    </a:p>
                  </a:txBody>
                  <a:tcPr marL="68580" marR="68580" marT="34290" marB="34290"/>
                </a:tc>
                <a:tc>
                  <a:txBody>
                    <a:bodyPr/>
                    <a:lstStyle/>
                    <a:p>
                      <a:r>
                        <a:rPr lang="en-US" sz="1000" dirty="0"/>
                        <a:t>2.50</a:t>
                      </a:r>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000" dirty="0"/>
                        <a:t>5</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1</a:t>
                      </a:r>
                    </a:p>
                  </a:txBody>
                  <a:tcPr marL="68580" marR="68580" marT="34290" marB="34290"/>
                </a:tc>
                <a:tc>
                  <a:txBody>
                    <a:bodyPr/>
                    <a:lstStyle/>
                    <a:p>
                      <a:r>
                        <a:rPr lang="en-US" sz="1000" dirty="0"/>
                        <a:t>2</a:t>
                      </a:r>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000" dirty="0"/>
                        <a:t>8</a:t>
                      </a:r>
                    </a:p>
                  </a:txBody>
                  <a:tcPr marL="68580" marR="68580" marT="34290" marB="34290"/>
                </a:tc>
                <a:tc>
                  <a:txBody>
                    <a:bodyPr/>
                    <a:lstStyle/>
                    <a:p>
                      <a:r>
                        <a:rPr lang="en-US" sz="1000" dirty="0"/>
                        <a:t>6</a:t>
                      </a:r>
                    </a:p>
                  </a:txBody>
                  <a:tcPr marL="68580" marR="68580" marT="34290" marB="34290"/>
                </a:tc>
                <a:tc>
                  <a:txBody>
                    <a:bodyPr/>
                    <a:lstStyle/>
                    <a:p>
                      <a:r>
                        <a:rPr lang="en-US" sz="1000" dirty="0"/>
                        <a:t>…</a:t>
                      </a:r>
                    </a:p>
                  </a:txBody>
                  <a:tcPr marL="68580" marR="68580" marT="34290" marB="34290"/>
                </a:tc>
                <a:tc>
                  <a:txBody>
                    <a:bodyPr/>
                    <a:lstStyle/>
                    <a:p>
                      <a:r>
                        <a:rPr lang="en-US" sz="1000" dirty="0"/>
                        <a:t>9</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000" dirty="0"/>
                        <a:t>9</a:t>
                      </a:r>
                    </a:p>
                  </a:txBody>
                  <a:tcPr marL="68580" marR="68580" marT="34290" marB="34290"/>
                </a:tc>
                <a:tc>
                  <a:txBody>
                    <a:bodyPr/>
                    <a:lstStyle/>
                    <a:p>
                      <a:r>
                        <a:rPr lang="en-US" sz="1000" dirty="0"/>
                        <a:t>7</a:t>
                      </a:r>
                    </a:p>
                  </a:txBody>
                  <a:tcPr marL="68580" marR="68580" marT="34290" marB="34290"/>
                </a:tc>
                <a:tc>
                  <a:txBody>
                    <a:bodyPr/>
                    <a:lstStyle/>
                    <a:p>
                      <a:r>
                        <a:rPr lang="en-US" sz="1000" dirty="0"/>
                        <a:t>…</a:t>
                      </a:r>
                    </a:p>
                  </a:txBody>
                  <a:tcPr marL="68580" marR="68580" marT="34290" marB="34290"/>
                </a:tc>
                <a:tc>
                  <a:txBody>
                    <a:bodyPr/>
                    <a:lstStyle/>
                    <a:p>
                      <a:r>
                        <a:rPr lang="en-US" sz="1000" dirty="0"/>
                        <a:t>8</a:t>
                      </a:r>
                    </a:p>
                  </a:txBody>
                  <a:tcPr marL="68580" marR="68580" marT="34290" marB="34290"/>
                </a:tc>
                <a:tc>
                  <a:txBody>
                    <a:bodyPr/>
                    <a:lstStyle/>
                    <a:p>
                      <a:r>
                        <a:rPr lang="en-US" sz="1000" dirty="0"/>
                        <a:t>3</a:t>
                      </a:r>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000" dirty="0"/>
                        <a:t>6</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2</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864020644"/>
                  </a:ext>
                </a:extLst>
              </a:tr>
            </a:tbl>
          </a:graphicData>
        </a:graphic>
      </p:graphicFrame>
      <p:sp>
        <p:nvSpPr>
          <p:cNvPr id="8" name="TextBox 7">
            <a:extLst>
              <a:ext uri="{FF2B5EF4-FFF2-40B4-BE49-F238E27FC236}">
                <a16:creationId xmlns:a16="http://schemas.microsoft.com/office/drawing/2014/main" id="{4A8B14F6-B9A1-7B4B-A8B3-FC30157573A0}"/>
              </a:ext>
            </a:extLst>
          </p:cNvPr>
          <p:cNvSpPr txBox="1"/>
          <p:nvPr/>
        </p:nvSpPr>
        <p:spPr>
          <a:xfrm rot="2929737">
            <a:off x="4538876" y="4744137"/>
            <a:ext cx="1326645" cy="307777"/>
          </a:xfrm>
          <a:prstGeom prst="rect">
            <a:avLst/>
          </a:prstGeom>
          <a:noFill/>
        </p:spPr>
        <p:txBody>
          <a:bodyPr wrap="none" rtlCol="0">
            <a:spAutoFit/>
          </a:bodyPr>
          <a:lstStyle/>
          <a:p>
            <a:r>
              <a:rPr lang="en-US" sz="1400" dirty="0"/>
              <a:t>Four U isotopes</a:t>
            </a:r>
          </a:p>
        </p:txBody>
      </p:sp>
      <p:sp>
        <p:nvSpPr>
          <p:cNvPr id="9" name="Curved Up Arrow 8">
            <a:extLst>
              <a:ext uri="{FF2B5EF4-FFF2-40B4-BE49-F238E27FC236}">
                <a16:creationId xmlns:a16="http://schemas.microsoft.com/office/drawing/2014/main" id="{30C1CC4E-366F-9040-BFFE-93D0097E23A3}"/>
              </a:ext>
            </a:extLst>
          </p:cNvPr>
          <p:cNvSpPr/>
          <p:nvPr/>
        </p:nvSpPr>
        <p:spPr>
          <a:xfrm>
            <a:off x="7955545" y="2483903"/>
            <a:ext cx="881726" cy="396023"/>
          </a:xfrm>
          <a:prstGeom prst="curvedUp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tx1"/>
              </a:solidFill>
            </a:endParaRPr>
          </a:p>
        </p:txBody>
      </p:sp>
      <p:graphicFrame>
        <p:nvGraphicFramePr>
          <p:cNvPr id="10" name="Content Placeholder 4">
            <a:extLst>
              <a:ext uri="{FF2B5EF4-FFF2-40B4-BE49-F238E27FC236}">
                <a16:creationId xmlns:a16="http://schemas.microsoft.com/office/drawing/2014/main" id="{26205654-77F6-294E-AADC-847B74E3B733}"/>
              </a:ext>
            </a:extLst>
          </p:cNvPr>
          <p:cNvGraphicFramePr>
            <a:graphicFrameLocks/>
          </p:cNvGraphicFramePr>
          <p:nvPr>
            <p:extLst>
              <p:ext uri="{D42A27DB-BD31-4B8C-83A1-F6EECF244321}">
                <p14:modId xmlns:p14="http://schemas.microsoft.com/office/powerpoint/2010/main" val="3677678741"/>
              </p:ext>
            </p:extLst>
          </p:nvPr>
        </p:nvGraphicFramePr>
        <p:xfrm>
          <a:off x="4998021" y="2762116"/>
          <a:ext cx="3100884" cy="166878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482441">
                  <a:extLst>
                    <a:ext uri="{9D8B030D-6E8A-4147-A177-3AD203B41FA5}">
                      <a16:colId xmlns:a16="http://schemas.microsoft.com/office/drawing/2014/main" val="857880254"/>
                    </a:ext>
                  </a:extLst>
                </a:gridCol>
                <a:gridCol w="48244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482441">
                  <a:extLst>
                    <a:ext uri="{9D8B030D-6E8A-4147-A177-3AD203B41FA5}">
                      <a16:colId xmlns:a16="http://schemas.microsoft.com/office/drawing/2014/main" val="1053706072"/>
                    </a:ext>
                  </a:extLst>
                </a:gridCol>
                <a:gridCol w="578835">
                  <a:extLst>
                    <a:ext uri="{9D8B030D-6E8A-4147-A177-3AD203B41FA5}">
                      <a16:colId xmlns:a16="http://schemas.microsoft.com/office/drawing/2014/main" val="1501131272"/>
                    </a:ext>
                  </a:extLst>
                </a:gridCol>
              </a:tblGrid>
              <a:tr h="278130">
                <a:tc>
                  <a:txBody>
                    <a:bodyPr/>
                    <a:lstStyle/>
                    <a:p>
                      <a:r>
                        <a:rPr lang="en-US" sz="1000" baseline="30000" dirty="0"/>
                        <a:t>235</a:t>
                      </a:r>
                      <a:r>
                        <a:rPr lang="en-US" sz="1000" dirty="0"/>
                        <a:t>U</a:t>
                      </a:r>
                    </a:p>
                  </a:txBody>
                  <a:tcPr marL="68580" marR="68580" marT="34290" marB="34290"/>
                </a:tc>
                <a:tc>
                  <a:txBody>
                    <a:bodyPr/>
                    <a:lstStyle/>
                    <a:p>
                      <a:r>
                        <a:rPr lang="en-US" sz="1000" dirty="0"/>
                        <a:t>2.50</a:t>
                      </a:r>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000" dirty="0"/>
                        <a:t>5</a:t>
                      </a:r>
                      <a:endParaRPr lang="en-US" sz="1000" b="1" dirty="0"/>
                    </a:p>
                  </a:txBody>
                  <a:tcPr marL="68580" marR="68580" marT="34290" marB="34290"/>
                </a:tc>
                <a:tc>
                  <a:txBody>
                    <a:bodyPr/>
                    <a:lstStyle/>
                    <a:p>
                      <a:r>
                        <a:rPr lang="en-US" sz="1000" dirty="0"/>
                        <a:t>3</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1</a:t>
                      </a:r>
                      <a:endParaRPr lang="en-US" sz="1000" b="1" dirty="0"/>
                    </a:p>
                  </a:txBody>
                  <a:tcPr marL="68580" marR="68580" marT="34290" marB="34290"/>
                </a:tc>
                <a:tc>
                  <a:txBody>
                    <a:bodyPr/>
                    <a:lstStyle/>
                    <a:p>
                      <a:r>
                        <a:rPr lang="en-US" sz="1000" dirty="0"/>
                        <a:t>2</a:t>
                      </a:r>
                      <a:endParaRPr lang="en-US" sz="1000" b="1" dirty="0"/>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000" dirty="0"/>
                        <a:t>8</a:t>
                      </a:r>
                      <a:endParaRPr lang="en-US" sz="1000" b="1" dirty="0"/>
                    </a:p>
                  </a:txBody>
                  <a:tcPr marL="68580" marR="68580" marT="34290" marB="34290"/>
                </a:tc>
                <a:tc>
                  <a:txBody>
                    <a:bodyPr/>
                    <a:lstStyle/>
                    <a:p>
                      <a:r>
                        <a:rPr lang="en-US" sz="1000" dirty="0"/>
                        <a:t>6</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9</a:t>
                      </a:r>
                      <a:endParaRPr lang="en-US" sz="1000" b="1" dirty="0"/>
                    </a:p>
                  </a:txBody>
                  <a:tcPr marL="68580" marR="68580" marT="34290" marB="34290"/>
                </a:tc>
                <a:tc>
                  <a:txBody>
                    <a:bodyPr/>
                    <a:lstStyle/>
                    <a:p>
                      <a:r>
                        <a:rPr lang="en-US" sz="1000" dirty="0"/>
                        <a:t>0</a:t>
                      </a:r>
                      <a:endParaRPr lang="en-US" sz="1000" b="1" dirty="0"/>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a:t>
                      </a:r>
                      <a:endParaRPr lang="en-US" sz="1000" b="1" dirty="0"/>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000" dirty="0"/>
                        <a:t>9</a:t>
                      </a:r>
                      <a:endParaRPr lang="en-US" sz="1000" b="1" dirty="0"/>
                    </a:p>
                  </a:txBody>
                  <a:tcPr marL="68580" marR="68580" marT="34290" marB="34290"/>
                </a:tc>
                <a:tc>
                  <a:txBody>
                    <a:bodyPr/>
                    <a:lstStyle/>
                    <a:p>
                      <a:r>
                        <a:rPr lang="en-US" sz="1000" dirty="0"/>
                        <a:t>7</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8</a:t>
                      </a:r>
                      <a:endParaRPr lang="en-US" sz="1000" b="1" dirty="0"/>
                    </a:p>
                  </a:txBody>
                  <a:tcPr marL="68580" marR="68580" marT="34290" marB="34290"/>
                </a:tc>
                <a:tc>
                  <a:txBody>
                    <a:bodyPr/>
                    <a:lstStyle/>
                    <a:p>
                      <a:r>
                        <a:rPr lang="en-US" sz="1000" dirty="0"/>
                        <a:t>3</a:t>
                      </a:r>
                      <a:endParaRPr lang="en-US" sz="1000" b="1" dirty="0"/>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000" dirty="0"/>
                        <a:t>6</a:t>
                      </a:r>
                      <a:endParaRPr lang="en-US" sz="1000" b="1" dirty="0"/>
                    </a:p>
                  </a:txBody>
                  <a:tcPr marL="68580" marR="68580" marT="34290" marB="34290"/>
                </a:tc>
                <a:tc>
                  <a:txBody>
                    <a:bodyPr/>
                    <a:lstStyle/>
                    <a:p>
                      <a:r>
                        <a:rPr lang="en-US" sz="1000" dirty="0"/>
                        <a:t>3</a:t>
                      </a:r>
                      <a:endParaRPr lang="en-US" sz="1000" b="1" dirty="0"/>
                    </a:p>
                  </a:txBody>
                  <a:tcPr marL="68580" marR="68580" marT="34290" marB="34290"/>
                </a:tc>
                <a:tc>
                  <a:txBody>
                    <a:bodyPr/>
                    <a:lstStyle/>
                    <a:p>
                      <a:r>
                        <a:rPr lang="en-US" sz="1000" dirty="0"/>
                        <a:t>…</a:t>
                      </a:r>
                      <a:endParaRPr lang="en-US" sz="1000" b="1" dirty="0"/>
                    </a:p>
                  </a:txBody>
                  <a:tcPr marL="68580" marR="68580" marT="34290" marB="34290"/>
                </a:tc>
                <a:tc>
                  <a:txBody>
                    <a:bodyPr/>
                    <a:lstStyle/>
                    <a:p>
                      <a:r>
                        <a:rPr lang="en-US" sz="1000" dirty="0"/>
                        <a:t>2</a:t>
                      </a:r>
                      <a:endParaRPr lang="en-US" sz="1000" b="1" dirty="0"/>
                    </a:p>
                  </a:txBody>
                  <a:tcPr marL="68580" marR="68580" marT="34290" marB="34290"/>
                </a:tc>
                <a:tc>
                  <a:txBody>
                    <a:bodyPr/>
                    <a:lstStyle/>
                    <a:p>
                      <a:r>
                        <a:rPr lang="en-US" sz="1000" dirty="0"/>
                        <a:t>1</a:t>
                      </a:r>
                      <a:endParaRPr lang="en-US" sz="1000" b="1" dirty="0"/>
                    </a:p>
                  </a:txBody>
                  <a:tcPr marL="68580" marR="68580" marT="34290" marB="34290"/>
                </a:tc>
                <a:extLst>
                  <a:ext uri="{0D108BD9-81ED-4DB2-BD59-A6C34878D82A}">
                    <a16:rowId xmlns:a16="http://schemas.microsoft.com/office/drawing/2014/main" val="1864020644"/>
                  </a:ext>
                </a:extLst>
              </a:tr>
            </a:tbl>
          </a:graphicData>
        </a:graphic>
      </p:graphicFrame>
      <p:graphicFrame>
        <p:nvGraphicFramePr>
          <p:cNvPr id="11" name="Content Placeholder 4">
            <a:extLst>
              <a:ext uri="{FF2B5EF4-FFF2-40B4-BE49-F238E27FC236}">
                <a16:creationId xmlns:a16="http://schemas.microsoft.com/office/drawing/2014/main" id="{AAB42614-4085-CC46-9E98-FE2CDFDC0146}"/>
              </a:ext>
            </a:extLst>
          </p:cNvPr>
          <p:cNvGraphicFramePr>
            <a:graphicFrameLocks/>
          </p:cNvGraphicFramePr>
          <p:nvPr>
            <p:extLst>
              <p:ext uri="{D42A27DB-BD31-4B8C-83A1-F6EECF244321}">
                <p14:modId xmlns:p14="http://schemas.microsoft.com/office/powerpoint/2010/main" val="1783793726"/>
              </p:ext>
            </p:extLst>
          </p:nvPr>
        </p:nvGraphicFramePr>
        <p:xfrm>
          <a:off x="5146772" y="2975731"/>
          <a:ext cx="3100884" cy="166878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482441">
                  <a:extLst>
                    <a:ext uri="{9D8B030D-6E8A-4147-A177-3AD203B41FA5}">
                      <a16:colId xmlns:a16="http://schemas.microsoft.com/office/drawing/2014/main" val="857880254"/>
                    </a:ext>
                  </a:extLst>
                </a:gridCol>
                <a:gridCol w="48244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482441">
                  <a:extLst>
                    <a:ext uri="{9D8B030D-6E8A-4147-A177-3AD203B41FA5}">
                      <a16:colId xmlns:a16="http://schemas.microsoft.com/office/drawing/2014/main" val="1053706072"/>
                    </a:ext>
                  </a:extLst>
                </a:gridCol>
                <a:gridCol w="578835">
                  <a:extLst>
                    <a:ext uri="{9D8B030D-6E8A-4147-A177-3AD203B41FA5}">
                      <a16:colId xmlns:a16="http://schemas.microsoft.com/office/drawing/2014/main" val="1501131272"/>
                    </a:ext>
                  </a:extLst>
                </a:gridCol>
              </a:tblGrid>
              <a:tr h="278130">
                <a:tc>
                  <a:txBody>
                    <a:bodyPr/>
                    <a:lstStyle/>
                    <a:p>
                      <a:r>
                        <a:rPr lang="en-US" sz="1000" baseline="30000" dirty="0"/>
                        <a:t>236</a:t>
                      </a:r>
                      <a:r>
                        <a:rPr lang="en-US" sz="1000" dirty="0"/>
                        <a:t>U</a:t>
                      </a:r>
                    </a:p>
                  </a:txBody>
                  <a:tcPr marL="68580" marR="68580" marT="34290" marB="34290"/>
                </a:tc>
                <a:tc>
                  <a:txBody>
                    <a:bodyPr/>
                    <a:lstStyle/>
                    <a:p>
                      <a:r>
                        <a:rPr lang="en-US" sz="1000" dirty="0"/>
                        <a:t>2.50</a:t>
                      </a:r>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000" dirty="0"/>
                        <a:t>5</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1</a:t>
                      </a:r>
                    </a:p>
                  </a:txBody>
                  <a:tcPr marL="68580" marR="68580" marT="34290" marB="34290"/>
                </a:tc>
                <a:tc>
                  <a:txBody>
                    <a:bodyPr/>
                    <a:lstStyle/>
                    <a:p>
                      <a:r>
                        <a:rPr lang="en-US" sz="1000" dirty="0"/>
                        <a:t>2</a:t>
                      </a:r>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000" dirty="0"/>
                        <a:t>8</a:t>
                      </a:r>
                    </a:p>
                  </a:txBody>
                  <a:tcPr marL="68580" marR="68580" marT="34290" marB="34290"/>
                </a:tc>
                <a:tc>
                  <a:txBody>
                    <a:bodyPr/>
                    <a:lstStyle/>
                    <a:p>
                      <a:r>
                        <a:rPr lang="en-US" sz="1000" dirty="0"/>
                        <a:t>6</a:t>
                      </a:r>
                    </a:p>
                  </a:txBody>
                  <a:tcPr marL="68580" marR="68580" marT="34290" marB="34290"/>
                </a:tc>
                <a:tc>
                  <a:txBody>
                    <a:bodyPr/>
                    <a:lstStyle/>
                    <a:p>
                      <a:r>
                        <a:rPr lang="en-US" sz="1000" dirty="0"/>
                        <a:t>…</a:t>
                      </a:r>
                    </a:p>
                  </a:txBody>
                  <a:tcPr marL="68580" marR="68580" marT="34290" marB="34290"/>
                </a:tc>
                <a:tc>
                  <a:txBody>
                    <a:bodyPr/>
                    <a:lstStyle/>
                    <a:p>
                      <a:r>
                        <a:rPr lang="en-US" sz="1000" dirty="0"/>
                        <a:t>9</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000" dirty="0"/>
                        <a:t>9</a:t>
                      </a:r>
                    </a:p>
                  </a:txBody>
                  <a:tcPr marL="68580" marR="68580" marT="34290" marB="34290"/>
                </a:tc>
                <a:tc>
                  <a:txBody>
                    <a:bodyPr/>
                    <a:lstStyle/>
                    <a:p>
                      <a:r>
                        <a:rPr lang="en-US" sz="1000" dirty="0"/>
                        <a:t>7</a:t>
                      </a:r>
                    </a:p>
                  </a:txBody>
                  <a:tcPr marL="68580" marR="68580" marT="34290" marB="34290"/>
                </a:tc>
                <a:tc>
                  <a:txBody>
                    <a:bodyPr/>
                    <a:lstStyle/>
                    <a:p>
                      <a:r>
                        <a:rPr lang="en-US" sz="1000" dirty="0"/>
                        <a:t>…</a:t>
                      </a:r>
                    </a:p>
                  </a:txBody>
                  <a:tcPr marL="68580" marR="68580" marT="34290" marB="34290"/>
                </a:tc>
                <a:tc>
                  <a:txBody>
                    <a:bodyPr/>
                    <a:lstStyle/>
                    <a:p>
                      <a:r>
                        <a:rPr lang="en-US" sz="1000" dirty="0"/>
                        <a:t>8</a:t>
                      </a:r>
                    </a:p>
                  </a:txBody>
                  <a:tcPr marL="68580" marR="68580" marT="34290" marB="34290"/>
                </a:tc>
                <a:tc>
                  <a:txBody>
                    <a:bodyPr/>
                    <a:lstStyle/>
                    <a:p>
                      <a:r>
                        <a:rPr lang="en-US" sz="1000" dirty="0"/>
                        <a:t>3</a:t>
                      </a:r>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000" dirty="0"/>
                        <a:t>6</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2</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864020644"/>
                  </a:ext>
                </a:extLst>
              </a:tr>
            </a:tbl>
          </a:graphicData>
        </a:graphic>
      </p:graphicFrame>
      <p:graphicFrame>
        <p:nvGraphicFramePr>
          <p:cNvPr id="12" name="Content Placeholder 4">
            <a:extLst>
              <a:ext uri="{FF2B5EF4-FFF2-40B4-BE49-F238E27FC236}">
                <a16:creationId xmlns:a16="http://schemas.microsoft.com/office/drawing/2014/main" id="{5B61E791-753E-A849-9219-F62E2607B43C}"/>
              </a:ext>
            </a:extLst>
          </p:cNvPr>
          <p:cNvGraphicFramePr>
            <a:graphicFrameLocks/>
          </p:cNvGraphicFramePr>
          <p:nvPr>
            <p:extLst>
              <p:ext uri="{D42A27DB-BD31-4B8C-83A1-F6EECF244321}">
                <p14:modId xmlns:p14="http://schemas.microsoft.com/office/powerpoint/2010/main" val="2766245672"/>
              </p:ext>
            </p:extLst>
          </p:nvPr>
        </p:nvGraphicFramePr>
        <p:xfrm>
          <a:off x="5308542" y="3175922"/>
          <a:ext cx="3100884" cy="166878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482441">
                  <a:extLst>
                    <a:ext uri="{9D8B030D-6E8A-4147-A177-3AD203B41FA5}">
                      <a16:colId xmlns:a16="http://schemas.microsoft.com/office/drawing/2014/main" val="857880254"/>
                    </a:ext>
                  </a:extLst>
                </a:gridCol>
                <a:gridCol w="48244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482441">
                  <a:extLst>
                    <a:ext uri="{9D8B030D-6E8A-4147-A177-3AD203B41FA5}">
                      <a16:colId xmlns:a16="http://schemas.microsoft.com/office/drawing/2014/main" val="1053706072"/>
                    </a:ext>
                  </a:extLst>
                </a:gridCol>
                <a:gridCol w="578835">
                  <a:extLst>
                    <a:ext uri="{9D8B030D-6E8A-4147-A177-3AD203B41FA5}">
                      <a16:colId xmlns:a16="http://schemas.microsoft.com/office/drawing/2014/main" val="1501131272"/>
                    </a:ext>
                  </a:extLst>
                </a:gridCol>
              </a:tblGrid>
              <a:tr h="278130">
                <a:tc>
                  <a:txBody>
                    <a:bodyPr/>
                    <a:lstStyle/>
                    <a:p>
                      <a:r>
                        <a:rPr lang="en-US" sz="1000" baseline="30000" dirty="0"/>
                        <a:t>238</a:t>
                      </a:r>
                      <a:r>
                        <a:rPr lang="en-US" sz="1000" dirty="0"/>
                        <a:t>U</a:t>
                      </a:r>
                    </a:p>
                  </a:txBody>
                  <a:tcPr marL="68580" marR="68580" marT="34290" marB="34290"/>
                </a:tc>
                <a:tc>
                  <a:txBody>
                    <a:bodyPr/>
                    <a:lstStyle/>
                    <a:p>
                      <a:r>
                        <a:rPr lang="en-US" sz="1000" dirty="0"/>
                        <a:t>2.50</a:t>
                      </a:r>
                      <a:endParaRPr lang="en-US" sz="1000" b="1" dirty="0"/>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000" dirty="0"/>
                        <a:t>5</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1</a:t>
                      </a:r>
                    </a:p>
                  </a:txBody>
                  <a:tcPr marL="68580" marR="68580" marT="34290" marB="34290"/>
                </a:tc>
                <a:tc>
                  <a:txBody>
                    <a:bodyPr/>
                    <a:lstStyle/>
                    <a:p>
                      <a:r>
                        <a:rPr lang="en-US" sz="1000" dirty="0"/>
                        <a:t>2</a:t>
                      </a:r>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000" dirty="0"/>
                        <a:t>8</a:t>
                      </a:r>
                    </a:p>
                  </a:txBody>
                  <a:tcPr marL="68580" marR="68580" marT="34290" marB="34290"/>
                </a:tc>
                <a:tc>
                  <a:txBody>
                    <a:bodyPr/>
                    <a:lstStyle/>
                    <a:p>
                      <a:r>
                        <a:rPr lang="en-US" sz="1000" dirty="0"/>
                        <a:t>6</a:t>
                      </a:r>
                    </a:p>
                  </a:txBody>
                  <a:tcPr marL="68580" marR="68580" marT="34290" marB="34290"/>
                </a:tc>
                <a:tc>
                  <a:txBody>
                    <a:bodyPr/>
                    <a:lstStyle/>
                    <a:p>
                      <a:r>
                        <a:rPr lang="en-US" sz="1000" dirty="0"/>
                        <a:t>…</a:t>
                      </a:r>
                    </a:p>
                  </a:txBody>
                  <a:tcPr marL="68580" marR="68580" marT="34290" marB="34290"/>
                </a:tc>
                <a:tc>
                  <a:txBody>
                    <a:bodyPr/>
                    <a:lstStyle/>
                    <a:p>
                      <a:r>
                        <a:rPr lang="en-US" sz="1000" dirty="0"/>
                        <a:t>9</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000" dirty="0"/>
                        <a:t>9</a:t>
                      </a:r>
                    </a:p>
                  </a:txBody>
                  <a:tcPr marL="68580" marR="68580" marT="34290" marB="34290"/>
                </a:tc>
                <a:tc>
                  <a:txBody>
                    <a:bodyPr/>
                    <a:lstStyle/>
                    <a:p>
                      <a:r>
                        <a:rPr lang="en-US" sz="1000" dirty="0"/>
                        <a:t>7</a:t>
                      </a:r>
                    </a:p>
                  </a:txBody>
                  <a:tcPr marL="68580" marR="68580" marT="34290" marB="34290"/>
                </a:tc>
                <a:tc>
                  <a:txBody>
                    <a:bodyPr/>
                    <a:lstStyle/>
                    <a:p>
                      <a:r>
                        <a:rPr lang="en-US" sz="1000" dirty="0"/>
                        <a:t>…</a:t>
                      </a:r>
                    </a:p>
                  </a:txBody>
                  <a:tcPr marL="68580" marR="68580" marT="34290" marB="34290"/>
                </a:tc>
                <a:tc>
                  <a:txBody>
                    <a:bodyPr/>
                    <a:lstStyle/>
                    <a:p>
                      <a:r>
                        <a:rPr lang="en-US" sz="1000" dirty="0"/>
                        <a:t>8</a:t>
                      </a:r>
                    </a:p>
                  </a:txBody>
                  <a:tcPr marL="68580" marR="68580" marT="34290" marB="34290"/>
                </a:tc>
                <a:tc>
                  <a:txBody>
                    <a:bodyPr/>
                    <a:lstStyle/>
                    <a:p>
                      <a:r>
                        <a:rPr lang="en-US" sz="1000" dirty="0"/>
                        <a:t>3</a:t>
                      </a:r>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000" dirty="0"/>
                        <a:t>6</a:t>
                      </a:r>
                    </a:p>
                  </a:txBody>
                  <a:tcPr marL="68580" marR="68580" marT="34290" marB="34290"/>
                </a:tc>
                <a:tc>
                  <a:txBody>
                    <a:bodyPr/>
                    <a:lstStyle/>
                    <a:p>
                      <a:r>
                        <a:rPr lang="en-US" sz="1000" dirty="0"/>
                        <a:t>3</a:t>
                      </a:r>
                    </a:p>
                  </a:txBody>
                  <a:tcPr marL="68580" marR="68580" marT="34290" marB="34290"/>
                </a:tc>
                <a:tc>
                  <a:txBody>
                    <a:bodyPr/>
                    <a:lstStyle/>
                    <a:p>
                      <a:r>
                        <a:rPr lang="en-US" sz="1000" dirty="0"/>
                        <a:t>…</a:t>
                      </a:r>
                    </a:p>
                  </a:txBody>
                  <a:tcPr marL="68580" marR="68580" marT="34290" marB="34290"/>
                </a:tc>
                <a:tc>
                  <a:txBody>
                    <a:bodyPr/>
                    <a:lstStyle/>
                    <a:p>
                      <a:r>
                        <a:rPr lang="en-US" sz="1000" dirty="0"/>
                        <a:t>2</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864020644"/>
                  </a:ext>
                </a:extLst>
              </a:tr>
            </a:tbl>
          </a:graphicData>
        </a:graphic>
      </p:graphicFrame>
      <p:sp>
        <p:nvSpPr>
          <p:cNvPr id="21" name="TextBox 20">
            <a:extLst>
              <a:ext uri="{FF2B5EF4-FFF2-40B4-BE49-F238E27FC236}">
                <a16:creationId xmlns:a16="http://schemas.microsoft.com/office/drawing/2014/main" id="{57B65D3A-CA1B-344D-9D30-0C96534A67F4}"/>
              </a:ext>
            </a:extLst>
          </p:cNvPr>
          <p:cNvSpPr txBox="1"/>
          <p:nvPr/>
        </p:nvSpPr>
        <p:spPr>
          <a:xfrm>
            <a:off x="7955545" y="1716441"/>
            <a:ext cx="1188455" cy="830997"/>
          </a:xfrm>
          <a:prstGeom prst="rect">
            <a:avLst/>
          </a:prstGeom>
          <a:noFill/>
        </p:spPr>
        <p:txBody>
          <a:bodyPr wrap="square" rtlCol="0">
            <a:spAutoFit/>
          </a:bodyPr>
          <a:lstStyle/>
          <a:p>
            <a:r>
              <a:rPr lang="en-US" sz="1600" i="1" dirty="0"/>
              <a:t>Multiple irradiation times</a:t>
            </a:r>
          </a:p>
        </p:txBody>
      </p:sp>
      <p:sp>
        <p:nvSpPr>
          <p:cNvPr id="28" name="Slide Number Placeholder 27">
            <a:extLst>
              <a:ext uri="{FF2B5EF4-FFF2-40B4-BE49-F238E27FC236}">
                <a16:creationId xmlns:a16="http://schemas.microsoft.com/office/drawing/2014/main" id="{4C43AC47-634E-4D44-85F0-8E93D268C974}"/>
              </a:ext>
            </a:extLst>
          </p:cNvPr>
          <p:cNvSpPr>
            <a:spLocks noGrp="1"/>
          </p:cNvSpPr>
          <p:nvPr>
            <p:ph type="sldNum" sz="quarter" idx="12"/>
          </p:nvPr>
        </p:nvSpPr>
        <p:spPr/>
        <p:txBody>
          <a:bodyPr/>
          <a:lstStyle/>
          <a:p>
            <a:fld id="{3F94819F-C7AC-144E-8DAF-0D1659607E0C}" type="slidenum">
              <a:rPr lang="en-US" smtClean="0"/>
              <a:t>21</a:t>
            </a:fld>
            <a:endParaRPr lang="en-US" dirty="0"/>
          </a:p>
        </p:txBody>
      </p:sp>
    </p:spTree>
    <p:extLst>
      <p:ext uri="{BB962C8B-B14F-4D97-AF65-F5344CB8AC3E}">
        <p14:creationId xmlns:p14="http://schemas.microsoft.com/office/powerpoint/2010/main" val="289860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61457-F36E-044F-9BEC-EC18E9D4DAA9}"/>
              </a:ext>
            </a:extLst>
          </p:cNvPr>
          <p:cNvSpPr>
            <a:spLocks noGrp="1"/>
          </p:cNvSpPr>
          <p:nvPr>
            <p:ph type="title"/>
          </p:nvPr>
        </p:nvSpPr>
        <p:spPr/>
        <p:txBody>
          <a:bodyPr/>
          <a:lstStyle/>
          <a:p>
            <a:r>
              <a:rPr lang="en-US" dirty="0"/>
              <a:t>Methods: Blending Enrichments</a:t>
            </a:r>
          </a:p>
        </p:txBody>
      </p:sp>
      <p:sp>
        <p:nvSpPr>
          <p:cNvPr id="3" name="Content Placeholder 2">
            <a:extLst>
              <a:ext uri="{FF2B5EF4-FFF2-40B4-BE49-F238E27FC236}">
                <a16:creationId xmlns:a16="http://schemas.microsoft.com/office/drawing/2014/main" id="{C57E99F8-522B-E74E-BBE7-EFDA866C3AC0}"/>
              </a:ext>
            </a:extLst>
          </p:cNvPr>
          <p:cNvSpPr>
            <a:spLocks noGrp="1"/>
          </p:cNvSpPr>
          <p:nvPr>
            <p:ph sz="half" idx="1"/>
          </p:nvPr>
        </p:nvSpPr>
        <p:spPr/>
        <p:txBody>
          <a:bodyPr/>
          <a:lstStyle/>
          <a:p>
            <a:r>
              <a:rPr lang="en-US" sz="2400" dirty="0"/>
              <a:t>Consider the four primary uranium isotopes:</a:t>
            </a:r>
          </a:p>
          <a:p>
            <a:pPr lvl="1"/>
            <a:r>
              <a:rPr lang="en-US" sz="2000" baseline="30000" dirty="0"/>
              <a:t>234</a:t>
            </a:r>
            <a:r>
              <a:rPr lang="en-US" sz="2000" dirty="0"/>
              <a:t>U, </a:t>
            </a:r>
            <a:r>
              <a:rPr lang="en-US" sz="2000" baseline="30000" dirty="0"/>
              <a:t>235</a:t>
            </a:r>
            <a:r>
              <a:rPr lang="en-US" sz="2000" dirty="0"/>
              <a:t>U, </a:t>
            </a:r>
            <a:r>
              <a:rPr lang="en-US" sz="2000" baseline="30000" dirty="0"/>
              <a:t>236</a:t>
            </a:r>
            <a:r>
              <a:rPr lang="en-US" sz="2000" dirty="0"/>
              <a:t>U, </a:t>
            </a:r>
            <a:r>
              <a:rPr lang="en-US" sz="2000" baseline="30000" dirty="0"/>
              <a:t>238</a:t>
            </a:r>
            <a:r>
              <a:rPr lang="en-US" sz="2000" dirty="0"/>
              <a:t>U</a:t>
            </a:r>
          </a:p>
          <a:p>
            <a:endParaRPr lang="en-US" dirty="0"/>
          </a:p>
        </p:txBody>
      </p:sp>
      <p:graphicFrame>
        <p:nvGraphicFramePr>
          <p:cNvPr id="5" name="Content Placeholder 4">
            <a:extLst>
              <a:ext uri="{FF2B5EF4-FFF2-40B4-BE49-F238E27FC236}">
                <a16:creationId xmlns:a16="http://schemas.microsoft.com/office/drawing/2014/main" id="{54C0C3CA-EA3C-0544-B62A-E1C2DF46EB77}"/>
              </a:ext>
            </a:extLst>
          </p:cNvPr>
          <p:cNvGraphicFramePr>
            <a:graphicFrameLocks noGrp="1"/>
          </p:cNvGraphicFramePr>
          <p:nvPr>
            <p:ph sz="half" idx="2"/>
            <p:extLst>
              <p:ext uri="{D42A27DB-BD31-4B8C-83A1-F6EECF244321}">
                <p14:modId xmlns:p14="http://schemas.microsoft.com/office/powerpoint/2010/main" val="4146553438"/>
              </p:ext>
            </p:extLst>
          </p:nvPr>
        </p:nvGraphicFramePr>
        <p:xfrm>
          <a:off x="4629150" y="1825625"/>
          <a:ext cx="440055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A6845005-0D7A-604D-B626-9AC6E9866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534" y="2959321"/>
            <a:ext cx="4354316" cy="469679"/>
          </a:xfrm>
          <a:prstGeom prst="rect">
            <a:avLst/>
          </a:prstGeom>
          <a:noFill/>
          <a:ln>
            <a:noFill/>
          </a:ln>
        </p:spPr>
      </p:pic>
      <p:pic>
        <p:nvPicPr>
          <p:cNvPr id="7" name="Picture 6">
            <a:extLst>
              <a:ext uri="{FF2B5EF4-FFF2-40B4-BE49-F238E27FC236}">
                <a16:creationId xmlns:a16="http://schemas.microsoft.com/office/drawing/2014/main" id="{23089E6D-4B2E-0A45-B1AC-B25E5D04CB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534" y="3496468"/>
            <a:ext cx="4408714" cy="342900"/>
          </a:xfrm>
          <a:prstGeom prst="rect">
            <a:avLst/>
          </a:prstGeom>
          <a:noFill/>
          <a:ln>
            <a:noFill/>
          </a:ln>
        </p:spPr>
      </p:pic>
      <p:pic>
        <p:nvPicPr>
          <p:cNvPr id="8" name="Picture 7">
            <a:extLst>
              <a:ext uri="{FF2B5EF4-FFF2-40B4-BE49-F238E27FC236}">
                <a16:creationId xmlns:a16="http://schemas.microsoft.com/office/drawing/2014/main" id="{58B44477-69AA-8947-AE03-7E0DDE05A1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534" y="3928393"/>
            <a:ext cx="4209388" cy="342900"/>
          </a:xfrm>
          <a:prstGeom prst="rect">
            <a:avLst/>
          </a:prstGeom>
          <a:noFill/>
          <a:ln>
            <a:noFill/>
          </a:ln>
        </p:spPr>
      </p:pic>
      <p:cxnSp>
        <p:nvCxnSpPr>
          <p:cNvPr id="9" name="Straight Arrow Connector 8">
            <a:extLst>
              <a:ext uri="{FF2B5EF4-FFF2-40B4-BE49-F238E27FC236}">
                <a16:creationId xmlns:a16="http://schemas.microsoft.com/office/drawing/2014/main" id="{98CC6098-FEF9-8C4A-8164-40D4FA6A0FD2}"/>
              </a:ext>
            </a:extLst>
          </p:cNvPr>
          <p:cNvCxnSpPr>
            <a:cxnSpLocks/>
          </p:cNvCxnSpPr>
          <p:nvPr/>
        </p:nvCxnSpPr>
        <p:spPr>
          <a:xfrm>
            <a:off x="2798803" y="4751955"/>
            <a:ext cx="123577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25D2488-A5AF-1049-B326-7D707BE91A48}"/>
              </a:ext>
            </a:extLst>
          </p:cNvPr>
          <p:cNvCxnSpPr>
            <a:cxnSpLocks/>
          </p:cNvCxnSpPr>
          <p:nvPr/>
        </p:nvCxnSpPr>
        <p:spPr>
          <a:xfrm>
            <a:off x="2863255" y="4914521"/>
            <a:ext cx="1106869"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C5453E-625A-FE43-9400-AF5ED400AF0C}"/>
              </a:ext>
            </a:extLst>
          </p:cNvPr>
          <p:cNvCxnSpPr>
            <a:cxnSpLocks/>
          </p:cNvCxnSpPr>
          <p:nvPr/>
        </p:nvCxnSpPr>
        <p:spPr>
          <a:xfrm>
            <a:off x="3011312" y="5110618"/>
            <a:ext cx="999626"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AB88EF-A7C8-5E48-96A7-990C1D3B6495}"/>
              </a:ext>
            </a:extLst>
          </p:cNvPr>
          <p:cNvCxnSpPr>
            <a:cxnSpLocks/>
          </p:cNvCxnSpPr>
          <p:nvPr/>
        </p:nvCxnSpPr>
        <p:spPr>
          <a:xfrm>
            <a:off x="3158929" y="5347526"/>
            <a:ext cx="82855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EAD732A-EC35-4248-8284-357BFF8E9C66}"/>
              </a:ext>
            </a:extLst>
          </p:cNvPr>
          <p:cNvSpPr txBox="1"/>
          <p:nvPr/>
        </p:nvSpPr>
        <p:spPr>
          <a:xfrm>
            <a:off x="3026393" y="4586986"/>
            <a:ext cx="726481" cy="276999"/>
          </a:xfrm>
          <a:prstGeom prst="rect">
            <a:avLst/>
          </a:prstGeom>
          <a:noFill/>
        </p:spPr>
        <p:txBody>
          <a:bodyPr wrap="none" rtlCol="0">
            <a:spAutoFit/>
          </a:bodyPr>
          <a:lstStyle/>
          <a:p>
            <a:r>
              <a:rPr lang="en-US" sz="1200" dirty="0"/>
              <a:t>0.0055%</a:t>
            </a:r>
          </a:p>
        </p:txBody>
      </p:sp>
      <p:sp>
        <p:nvSpPr>
          <p:cNvPr id="14" name="TextBox 13">
            <a:extLst>
              <a:ext uri="{FF2B5EF4-FFF2-40B4-BE49-F238E27FC236}">
                <a16:creationId xmlns:a16="http://schemas.microsoft.com/office/drawing/2014/main" id="{3ACE9613-A3F3-074F-B9EA-A541620E8674}"/>
              </a:ext>
            </a:extLst>
          </p:cNvPr>
          <p:cNvSpPr txBox="1"/>
          <p:nvPr/>
        </p:nvSpPr>
        <p:spPr>
          <a:xfrm>
            <a:off x="3295803" y="4725961"/>
            <a:ext cx="647934" cy="276999"/>
          </a:xfrm>
          <a:prstGeom prst="rect">
            <a:avLst/>
          </a:prstGeom>
          <a:noFill/>
        </p:spPr>
        <p:txBody>
          <a:bodyPr wrap="none" rtlCol="0">
            <a:spAutoFit/>
          </a:bodyPr>
          <a:lstStyle/>
          <a:p>
            <a:r>
              <a:rPr lang="en-US" sz="1200" dirty="0"/>
              <a:t>0.711%</a:t>
            </a:r>
          </a:p>
        </p:txBody>
      </p:sp>
      <p:sp>
        <p:nvSpPr>
          <p:cNvPr id="15" name="TextBox 14">
            <a:extLst>
              <a:ext uri="{FF2B5EF4-FFF2-40B4-BE49-F238E27FC236}">
                <a16:creationId xmlns:a16="http://schemas.microsoft.com/office/drawing/2014/main" id="{68F1FD6F-848F-E844-B18C-B5929625165B}"/>
              </a:ext>
            </a:extLst>
          </p:cNvPr>
          <p:cNvSpPr txBox="1"/>
          <p:nvPr/>
        </p:nvSpPr>
        <p:spPr>
          <a:xfrm>
            <a:off x="3468446" y="5110618"/>
            <a:ext cx="450764" cy="276999"/>
          </a:xfrm>
          <a:prstGeom prst="rect">
            <a:avLst/>
          </a:prstGeom>
          <a:noFill/>
        </p:spPr>
        <p:txBody>
          <a:bodyPr wrap="none" rtlCol="0">
            <a:spAutoFit/>
          </a:bodyPr>
          <a:lstStyle/>
          <a:p>
            <a:r>
              <a:rPr lang="en-US" sz="1200" dirty="0"/>
              <a:t>~0%</a:t>
            </a:r>
          </a:p>
        </p:txBody>
      </p:sp>
      <p:sp>
        <p:nvSpPr>
          <p:cNvPr id="16" name="TextBox 15">
            <a:extLst>
              <a:ext uri="{FF2B5EF4-FFF2-40B4-BE49-F238E27FC236}">
                <a16:creationId xmlns:a16="http://schemas.microsoft.com/office/drawing/2014/main" id="{41C3758A-617E-E04F-AF3B-F00E5E9659B3}"/>
              </a:ext>
            </a:extLst>
          </p:cNvPr>
          <p:cNvSpPr txBox="1"/>
          <p:nvPr/>
        </p:nvSpPr>
        <p:spPr>
          <a:xfrm>
            <a:off x="3364964" y="4914520"/>
            <a:ext cx="726481" cy="276999"/>
          </a:xfrm>
          <a:prstGeom prst="rect">
            <a:avLst/>
          </a:prstGeom>
          <a:noFill/>
        </p:spPr>
        <p:txBody>
          <a:bodyPr wrap="none" rtlCol="0">
            <a:spAutoFit/>
          </a:bodyPr>
          <a:lstStyle/>
          <a:p>
            <a:r>
              <a:rPr lang="en-US" sz="1200" dirty="0"/>
              <a:t>99.284%</a:t>
            </a:r>
          </a:p>
        </p:txBody>
      </p:sp>
      <p:sp>
        <p:nvSpPr>
          <p:cNvPr id="17" name="Right Brace 16">
            <a:extLst>
              <a:ext uri="{FF2B5EF4-FFF2-40B4-BE49-F238E27FC236}">
                <a16:creationId xmlns:a16="http://schemas.microsoft.com/office/drawing/2014/main" id="{09794110-9F06-FC42-BEE1-1EBA9E720CBC}"/>
              </a:ext>
            </a:extLst>
          </p:cNvPr>
          <p:cNvSpPr/>
          <p:nvPr/>
        </p:nvSpPr>
        <p:spPr>
          <a:xfrm>
            <a:off x="4110743" y="4697632"/>
            <a:ext cx="259179" cy="107194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TextBox 17">
            <a:extLst>
              <a:ext uri="{FF2B5EF4-FFF2-40B4-BE49-F238E27FC236}">
                <a16:creationId xmlns:a16="http://schemas.microsoft.com/office/drawing/2014/main" id="{4E545EC3-8951-2644-86F9-5F09F7D5EA73}"/>
              </a:ext>
            </a:extLst>
          </p:cNvPr>
          <p:cNvSpPr txBox="1"/>
          <p:nvPr/>
        </p:nvSpPr>
        <p:spPr>
          <a:xfrm rot="5400000">
            <a:off x="3686053" y="5178249"/>
            <a:ext cx="1569660" cy="338554"/>
          </a:xfrm>
          <a:prstGeom prst="rect">
            <a:avLst/>
          </a:prstGeom>
          <a:noFill/>
        </p:spPr>
        <p:txBody>
          <a:bodyPr wrap="none" rtlCol="0">
            <a:spAutoFit/>
          </a:bodyPr>
          <a:lstStyle/>
          <a:p>
            <a:r>
              <a:rPr lang="en-US" sz="1600" i="1" dirty="0"/>
              <a:t>Natural uranium</a:t>
            </a:r>
          </a:p>
        </p:txBody>
      </p:sp>
      <p:pic>
        <p:nvPicPr>
          <p:cNvPr id="19" name="Picture 18">
            <a:extLst>
              <a:ext uri="{FF2B5EF4-FFF2-40B4-BE49-F238E27FC236}">
                <a16:creationId xmlns:a16="http://schemas.microsoft.com/office/drawing/2014/main" id="{1D9BB433-1AE3-8646-998E-DB41A801C882}"/>
              </a:ext>
            </a:extLst>
          </p:cNvPr>
          <p:cNvPicPr>
            <a:picLocks noChangeAspect="1"/>
          </p:cNvPicPr>
          <p:nvPr/>
        </p:nvPicPr>
        <p:blipFill>
          <a:blip r:embed="rId7"/>
          <a:stretch>
            <a:fillRect/>
          </a:stretch>
        </p:blipFill>
        <p:spPr>
          <a:xfrm>
            <a:off x="0" y="4473233"/>
            <a:ext cx="3211235" cy="2521413"/>
          </a:xfrm>
          <a:prstGeom prst="rect">
            <a:avLst/>
          </a:prstGeom>
        </p:spPr>
      </p:pic>
      <p:sp>
        <p:nvSpPr>
          <p:cNvPr id="20" name="Slide Number Placeholder 19">
            <a:extLst>
              <a:ext uri="{FF2B5EF4-FFF2-40B4-BE49-F238E27FC236}">
                <a16:creationId xmlns:a16="http://schemas.microsoft.com/office/drawing/2014/main" id="{D921CE38-66C6-5F46-A84F-CA4226B6E9EF}"/>
              </a:ext>
            </a:extLst>
          </p:cNvPr>
          <p:cNvSpPr>
            <a:spLocks noGrp="1"/>
          </p:cNvSpPr>
          <p:nvPr>
            <p:ph type="sldNum" sz="quarter" idx="12"/>
          </p:nvPr>
        </p:nvSpPr>
        <p:spPr/>
        <p:txBody>
          <a:bodyPr/>
          <a:lstStyle/>
          <a:p>
            <a:fld id="{3F94819F-C7AC-144E-8DAF-0D1659607E0C}" type="slidenum">
              <a:rPr lang="en-US" smtClean="0"/>
              <a:t>22</a:t>
            </a:fld>
            <a:endParaRPr lang="en-US"/>
          </a:p>
        </p:txBody>
      </p:sp>
    </p:spTree>
    <p:extLst>
      <p:ext uri="{BB962C8B-B14F-4D97-AF65-F5344CB8AC3E}">
        <p14:creationId xmlns:p14="http://schemas.microsoft.com/office/powerpoint/2010/main" val="3292207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92B6-6D81-0D4B-9073-57C74F2213DE}"/>
              </a:ext>
            </a:extLst>
          </p:cNvPr>
          <p:cNvSpPr>
            <a:spLocks noGrp="1"/>
          </p:cNvSpPr>
          <p:nvPr>
            <p:ph type="title"/>
          </p:nvPr>
        </p:nvSpPr>
        <p:spPr/>
        <p:txBody>
          <a:bodyPr/>
          <a:lstStyle/>
          <a:p>
            <a:r>
              <a:rPr lang="en-US" dirty="0"/>
              <a:t>Methods: Issues with Enrichment Blending</a:t>
            </a:r>
          </a:p>
        </p:txBody>
      </p:sp>
      <p:sp>
        <p:nvSpPr>
          <p:cNvPr id="3" name="Content Placeholder 2">
            <a:extLst>
              <a:ext uri="{FF2B5EF4-FFF2-40B4-BE49-F238E27FC236}">
                <a16:creationId xmlns:a16="http://schemas.microsoft.com/office/drawing/2014/main" id="{26F89553-C39C-2E46-800D-5F9C5F19DEF2}"/>
              </a:ext>
            </a:extLst>
          </p:cNvPr>
          <p:cNvSpPr>
            <a:spLocks noGrp="1"/>
          </p:cNvSpPr>
          <p:nvPr>
            <p:ph sz="half" idx="1"/>
          </p:nvPr>
        </p:nvSpPr>
        <p:spPr>
          <a:xfrm>
            <a:off x="0" y="1825625"/>
            <a:ext cx="4083269" cy="4351338"/>
          </a:xfrm>
        </p:spPr>
        <p:txBody>
          <a:bodyPr>
            <a:normAutofit fontScale="85000" lnSpcReduction="10000"/>
          </a:bodyPr>
          <a:lstStyle/>
          <a:p>
            <a:r>
              <a:rPr lang="en-US" dirty="0"/>
              <a:t>Mono-isotopic vs multi-isotopic ORIGEN simulations.</a:t>
            </a:r>
          </a:p>
          <a:p>
            <a:r>
              <a:rPr lang="en-US" dirty="0"/>
              <a:t>The neutron captures resonances of one uranium isotope influence the neutron energy spectrum observed by other isotopes.</a:t>
            </a:r>
          </a:p>
          <a:p>
            <a:r>
              <a:rPr lang="en-US" dirty="0"/>
              <a:t>In hindsight, I should have run each enrichment level as its own ORIGEN simulation as opposed to the basis emissions I generated for each uranium isotope.</a:t>
            </a:r>
          </a:p>
          <a:p>
            <a:endParaRPr lang="en-US" dirty="0"/>
          </a:p>
        </p:txBody>
      </p:sp>
      <p:pic>
        <p:nvPicPr>
          <p:cNvPr id="5" name="Content Placeholder 4">
            <a:extLst>
              <a:ext uri="{FF2B5EF4-FFF2-40B4-BE49-F238E27FC236}">
                <a16:creationId xmlns:a16="http://schemas.microsoft.com/office/drawing/2014/main" id="{64EBC03F-B15A-AC4B-8946-C813A541F5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083269" y="1954924"/>
            <a:ext cx="4792717" cy="3594538"/>
          </a:xfrm>
          <a:prstGeom prst="rect">
            <a:avLst/>
          </a:prstGeom>
          <a:noFill/>
          <a:ln>
            <a:noFill/>
          </a:ln>
        </p:spPr>
      </p:pic>
      <p:sp>
        <p:nvSpPr>
          <p:cNvPr id="6" name="Slide Number Placeholder 5">
            <a:extLst>
              <a:ext uri="{FF2B5EF4-FFF2-40B4-BE49-F238E27FC236}">
                <a16:creationId xmlns:a16="http://schemas.microsoft.com/office/drawing/2014/main" id="{454888A8-81F4-F243-B595-F6FAC110F256}"/>
              </a:ext>
            </a:extLst>
          </p:cNvPr>
          <p:cNvSpPr>
            <a:spLocks noGrp="1"/>
          </p:cNvSpPr>
          <p:nvPr>
            <p:ph type="sldNum" sz="quarter" idx="12"/>
          </p:nvPr>
        </p:nvSpPr>
        <p:spPr/>
        <p:txBody>
          <a:bodyPr/>
          <a:lstStyle/>
          <a:p>
            <a:fld id="{3F94819F-C7AC-144E-8DAF-0D1659607E0C}" type="slidenum">
              <a:rPr lang="en-US" smtClean="0"/>
              <a:t>23</a:t>
            </a:fld>
            <a:endParaRPr lang="en-US"/>
          </a:p>
        </p:txBody>
      </p:sp>
    </p:spTree>
    <p:extLst>
      <p:ext uri="{BB962C8B-B14F-4D97-AF65-F5344CB8AC3E}">
        <p14:creationId xmlns:p14="http://schemas.microsoft.com/office/powerpoint/2010/main" val="4086515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77F3-CFCA-2B45-9AAC-311428215728}"/>
              </a:ext>
            </a:extLst>
          </p:cNvPr>
          <p:cNvSpPr>
            <a:spLocks noGrp="1"/>
          </p:cNvSpPr>
          <p:nvPr>
            <p:ph type="title"/>
          </p:nvPr>
        </p:nvSpPr>
        <p:spPr/>
        <p:txBody>
          <a:bodyPr/>
          <a:lstStyle/>
          <a:p>
            <a:r>
              <a:rPr lang="en-US" dirty="0"/>
              <a:t>Methods: Data Normalization</a:t>
            </a:r>
          </a:p>
        </p:txBody>
      </p:sp>
      <p:sp>
        <p:nvSpPr>
          <p:cNvPr id="3" name="Content Placeholder 2">
            <a:extLst>
              <a:ext uri="{FF2B5EF4-FFF2-40B4-BE49-F238E27FC236}">
                <a16:creationId xmlns:a16="http://schemas.microsoft.com/office/drawing/2014/main" id="{85326755-4B4C-F848-81F7-0091CBC259AF}"/>
              </a:ext>
            </a:extLst>
          </p:cNvPr>
          <p:cNvSpPr>
            <a:spLocks noGrp="1"/>
          </p:cNvSpPr>
          <p:nvPr>
            <p:ph sz="half" idx="1"/>
          </p:nvPr>
        </p:nvSpPr>
        <p:spPr>
          <a:xfrm>
            <a:off x="628649" y="1825625"/>
            <a:ext cx="8026619" cy="2462596"/>
          </a:xfrm>
        </p:spPr>
        <p:txBody>
          <a:bodyPr/>
          <a:lstStyle/>
          <a:p>
            <a:r>
              <a:rPr lang="en-US" dirty="0"/>
              <a:t>Removes dependence on total activity, which is proportional to enrichment.</a:t>
            </a:r>
          </a:p>
          <a:p>
            <a:r>
              <a:rPr lang="en-US" dirty="0"/>
              <a:t>Eliminates the influence of uncertain sample masses, neutron fluence, counting distances, etc. from corrupting results.</a:t>
            </a:r>
          </a:p>
          <a:p>
            <a:endParaRPr lang="en-US" dirty="0"/>
          </a:p>
        </p:txBody>
      </p:sp>
      <p:pic>
        <p:nvPicPr>
          <p:cNvPr id="5" name="table">
            <a:extLst>
              <a:ext uri="{FF2B5EF4-FFF2-40B4-BE49-F238E27FC236}">
                <a16:creationId xmlns:a16="http://schemas.microsoft.com/office/drawing/2014/main" id="{85DB3785-EC29-4549-AD82-BEA7A54B57AA}"/>
              </a:ext>
            </a:extLst>
          </p:cNvPr>
          <p:cNvPicPr>
            <a:picLocks noChangeAspect="1"/>
          </p:cNvPicPr>
          <p:nvPr/>
        </p:nvPicPr>
        <p:blipFill>
          <a:blip r:embed="rId3"/>
          <a:stretch>
            <a:fillRect/>
          </a:stretch>
        </p:blipFill>
        <p:spPr>
          <a:xfrm>
            <a:off x="1261732" y="4423157"/>
            <a:ext cx="3100884" cy="1668780"/>
          </a:xfrm>
          <a:prstGeom prst="rect">
            <a:avLst/>
          </a:prstGeom>
        </p:spPr>
      </p:pic>
      <p:sp>
        <p:nvSpPr>
          <p:cNvPr id="6" name="Right Arrow 5">
            <a:extLst>
              <a:ext uri="{FF2B5EF4-FFF2-40B4-BE49-F238E27FC236}">
                <a16:creationId xmlns:a16="http://schemas.microsoft.com/office/drawing/2014/main" id="{2024E96D-A4E0-A24B-A220-98D5E64A65E7}"/>
              </a:ext>
            </a:extLst>
          </p:cNvPr>
          <p:cNvSpPr/>
          <p:nvPr/>
        </p:nvSpPr>
        <p:spPr>
          <a:xfrm>
            <a:off x="4344527" y="5267751"/>
            <a:ext cx="666246" cy="205651"/>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350"/>
          </a:p>
        </p:txBody>
      </p:sp>
      <p:pic>
        <p:nvPicPr>
          <p:cNvPr id="7" name="table">
            <a:extLst>
              <a:ext uri="{FF2B5EF4-FFF2-40B4-BE49-F238E27FC236}">
                <a16:creationId xmlns:a16="http://schemas.microsoft.com/office/drawing/2014/main" id="{24B61694-795E-E847-9FEF-DDD0440B54B9}"/>
              </a:ext>
            </a:extLst>
          </p:cNvPr>
          <p:cNvPicPr>
            <a:picLocks noChangeAspect="1"/>
          </p:cNvPicPr>
          <p:nvPr/>
        </p:nvPicPr>
        <p:blipFill>
          <a:blip r:embed="rId4"/>
          <a:stretch>
            <a:fillRect/>
          </a:stretch>
        </p:blipFill>
        <p:spPr>
          <a:xfrm>
            <a:off x="5033632" y="4423157"/>
            <a:ext cx="3100884" cy="1668780"/>
          </a:xfrm>
          <a:prstGeom prst="rect">
            <a:avLst/>
          </a:prstGeom>
        </p:spPr>
      </p:pic>
      <p:sp>
        <p:nvSpPr>
          <p:cNvPr id="8" name="TextBox 7">
            <a:extLst>
              <a:ext uri="{FF2B5EF4-FFF2-40B4-BE49-F238E27FC236}">
                <a16:creationId xmlns:a16="http://schemas.microsoft.com/office/drawing/2014/main" id="{D1F1E703-175A-1D45-AD6C-D4EDF58B269F}"/>
              </a:ext>
            </a:extLst>
          </p:cNvPr>
          <p:cNvSpPr txBox="1"/>
          <p:nvPr/>
        </p:nvSpPr>
        <p:spPr>
          <a:xfrm>
            <a:off x="1524148" y="4134332"/>
            <a:ext cx="2586221" cy="307777"/>
          </a:xfrm>
          <a:prstGeom prst="rect">
            <a:avLst/>
          </a:prstGeom>
          <a:noFill/>
        </p:spPr>
        <p:txBody>
          <a:bodyPr wrap="none" rtlCol="0">
            <a:spAutoFit/>
          </a:bodyPr>
          <a:lstStyle/>
          <a:p>
            <a:r>
              <a:rPr lang="en-US" sz="1400" dirty="0"/>
              <a:t>100 energy bins (features) [MeV]</a:t>
            </a:r>
          </a:p>
        </p:txBody>
      </p:sp>
      <p:sp>
        <p:nvSpPr>
          <p:cNvPr id="9" name="TextBox 8">
            <a:extLst>
              <a:ext uri="{FF2B5EF4-FFF2-40B4-BE49-F238E27FC236}">
                <a16:creationId xmlns:a16="http://schemas.microsoft.com/office/drawing/2014/main" id="{73137CE7-7739-0849-AFF9-7CA7D69F0C7A}"/>
              </a:ext>
            </a:extLst>
          </p:cNvPr>
          <p:cNvSpPr txBox="1"/>
          <p:nvPr/>
        </p:nvSpPr>
        <p:spPr>
          <a:xfrm rot="16200000">
            <a:off x="-340244" y="5077295"/>
            <a:ext cx="2699457" cy="307777"/>
          </a:xfrm>
          <a:prstGeom prst="rect">
            <a:avLst/>
          </a:prstGeom>
          <a:noFill/>
        </p:spPr>
        <p:txBody>
          <a:bodyPr wrap="none" rtlCol="0">
            <a:spAutoFit/>
          </a:bodyPr>
          <a:lstStyle/>
          <a:p>
            <a:r>
              <a:rPr lang="en-US" sz="1400" dirty="0"/>
              <a:t>180 decay times (observations) [d]</a:t>
            </a:r>
          </a:p>
        </p:txBody>
      </p:sp>
      <p:pic>
        <p:nvPicPr>
          <p:cNvPr id="10" name="Picture 9">
            <a:extLst>
              <a:ext uri="{FF2B5EF4-FFF2-40B4-BE49-F238E27FC236}">
                <a16:creationId xmlns:a16="http://schemas.microsoft.com/office/drawing/2014/main" id="{15B32AB0-6F36-CC49-8402-0F9208E0DE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33632" y="3638567"/>
            <a:ext cx="1404399" cy="649654"/>
          </a:xfrm>
          <a:prstGeom prst="rect">
            <a:avLst/>
          </a:prstGeom>
          <a:noFill/>
          <a:ln>
            <a:noFill/>
          </a:ln>
        </p:spPr>
      </p:pic>
      <p:sp>
        <p:nvSpPr>
          <p:cNvPr id="11" name="Slide Number Placeholder 10">
            <a:extLst>
              <a:ext uri="{FF2B5EF4-FFF2-40B4-BE49-F238E27FC236}">
                <a16:creationId xmlns:a16="http://schemas.microsoft.com/office/drawing/2014/main" id="{DA2A05B7-F4E9-D842-9869-DAAE981BF32B}"/>
              </a:ext>
            </a:extLst>
          </p:cNvPr>
          <p:cNvSpPr>
            <a:spLocks noGrp="1"/>
          </p:cNvSpPr>
          <p:nvPr>
            <p:ph type="sldNum" sz="quarter" idx="12"/>
          </p:nvPr>
        </p:nvSpPr>
        <p:spPr/>
        <p:txBody>
          <a:bodyPr/>
          <a:lstStyle/>
          <a:p>
            <a:fld id="{3F94819F-C7AC-144E-8DAF-0D1659607E0C}" type="slidenum">
              <a:rPr lang="en-US" smtClean="0"/>
              <a:t>24</a:t>
            </a:fld>
            <a:endParaRPr lang="en-US"/>
          </a:p>
        </p:txBody>
      </p:sp>
    </p:spTree>
    <p:extLst>
      <p:ext uri="{BB962C8B-B14F-4D97-AF65-F5344CB8AC3E}">
        <p14:creationId xmlns:p14="http://schemas.microsoft.com/office/powerpoint/2010/main" val="333440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08018-F0DF-FE40-AD33-961EFFB15E19}"/>
              </a:ext>
            </a:extLst>
          </p:cNvPr>
          <p:cNvSpPr>
            <a:spLocks noGrp="1"/>
          </p:cNvSpPr>
          <p:nvPr>
            <p:ph type="title"/>
          </p:nvPr>
        </p:nvSpPr>
        <p:spPr/>
        <p:txBody>
          <a:bodyPr/>
          <a:lstStyle/>
          <a:p>
            <a:r>
              <a:rPr lang="en-US" dirty="0"/>
              <a:t>Methods: Gaussian Noise Introduction</a:t>
            </a:r>
          </a:p>
        </p:txBody>
      </p:sp>
      <p:sp>
        <p:nvSpPr>
          <p:cNvPr id="3" name="Content Placeholder 2">
            <a:extLst>
              <a:ext uri="{FF2B5EF4-FFF2-40B4-BE49-F238E27FC236}">
                <a16:creationId xmlns:a16="http://schemas.microsoft.com/office/drawing/2014/main" id="{87137311-A5CE-D74F-8696-BDD69AF0CE7C}"/>
              </a:ext>
            </a:extLst>
          </p:cNvPr>
          <p:cNvSpPr>
            <a:spLocks noGrp="1"/>
          </p:cNvSpPr>
          <p:nvPr>
            <p:ph sz="half" idx="1"/>
          </p:nvPr>
        </p:nvSpPr>
        <p:spPr>
          <a:xfrm>
            <a:off x="628650" y="1825625"/>
            <a:ext cx="8042384" cy="1816209"/>
          </a:xfrm>
        </p:spPr>
        <p:txBody>
          <a:bodyPr>
            <a:normAutofit lnSpcReduction="10000"/>
          </a:bodyPr>
          <a:lstStyle/>
          <a:p>
            <a:r>
              <a:rPr lang="en-US" dirty="0"/>
              <a:t>The simulated data is free of statistical errors.</a:t>
            </a:r>
          </a:p>
          <a:p>
            <a:r>
              <a:rPr lang="en-US" dirty="0"/>
              <a:t>We add errors via Gaussian Noise to replicate experimental data counting statistics.</a:t>
            </a:r>
          </a:p>
          <a:p>
            <a:r>
              <a:rPr lang="en-US" dirty="0"/>
              <a:t>Bias of 0 and standard deviation of 5%.</a:t>
            </a:r>
          </a:p>
          <a:p>
            <a:endParaRPr lang="en-US" dirty="0"/>
          </a:p>
        </p:txBody>
      </p:sp>
      <p:graphicFrame>
        <p:nvGraphicFramePr>
          <p:cNvPr id="7" name="Content Placeholder 4">
            <a:extLst>
              <a:ext uri="{FF2B5EF4-FFF2-40B4-BE49-F238E27FC236}">
                <a16:creationId xmlns:a16="http://schemas.microsoft.com/office/drawing/2014/main" id="{93EB8F97-E88E-004A-8AA0-8D6D5D70770D}"/>
              </a:ext>
            </a:extLst>
          </p:cNvPr>
          <p:cNvGraphicFramePr>
            <a:graphicFrameLocks/>
          </p:cNvGraphicFramePr>
          <p:nvPr>
            <p:extLst>
              <p:ext uri="{D42A27DB-BD31-4B8C-83A1-F6EECF244321}">
                <p14:modId xmlns:p14="http://schemas.microsoft.com/office/powerpoint/2010/main" val="4027600858"/>
              </p:ext>
            </p:extLst>
          </p:nvPr>
        </p:nvGraphicFramePr>
        <p:xfrm>
          <a:off x="822959" y="3750311"/>
          <a:ext cx="3100884" cy="166878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482441">
                  <a:extLst>
                    <a:ext uri="{9D8B030D-6E8A-4147-A177-3AD203B41FA5}">
                      <a16:colId xmlns:a16="http://schemas.microsoft.com/office/drawing/2014/main" val="857880254"/>
                    </a:ext>
                  </a:extLst>
                </a:gridCol>
                <a:gridCol w="48244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482441">
                  <a:extLst>
                    <a:ext uri="{9D8B030D-6E8A-4147-A177-3AD203B41FA5}">
                      <a16:colId xmlns:a16="http://schemas.microsoft.com/office/drawing/2014/main" val="1053706072"/>
                    </a:ext>
                  </a:extLst>
                </a:gridCol>
                <a:gridCol w="578835">
                  <a:extLst>
                    <a:ext uri="{9D8B030D-6E8A-4147-A177-3AD203B41FA5}">
                      <a16:colId xmlns:a16="http://schemas.microsoft.com/office/drawing/2014/main" val="1501131272"/>
                    </a:ext>
                  </a:extLst>
                </a:gridCol>
              </a:tblGrid>
              <a:tr h="278130">
                <a:tc>
                  <a:txBody>
                    <a:bodyPr/>
                    <a:lstStyle/>
                    <a:p>
                      <a:r>
                        <a:rPr lang="en-US" sz="1000" baseline="30000" dirty="0"/>
                        <a:t>238</a:t>
                      </a:r>
                      <a:r>
                        <a:rPr lang="en-US" sz="1000" dirty="0"/>
                        <a:t>U</a:t>
                      </a:r>
                    </a:p>
                  </a:txBody>
                  <a:tcPr marL="68580" marR="68580" marT="34290" marB="34290"/>
                </a:tc>
                <a:tc>
                  <a:txBody>
                    <a:bodyPr/>
                    <a:lstStyle/>
                    <a:p>
                      <a:r>
                        <a:rPr lang="en-US" sz="1000" dirty="0"/>
                        <a:t>2.50</a:t>
                      </a:r>
                      <a:endParaRPr lang="en-US" sz="1000" b="1" dirty="0"/>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000" dirty="0"/>
                        <a:t>5/11</a:t>
                      </a:r>
                    </a:p>
                  </a:txBody>
                  <a:tcPr marL="68580" marR="68580" marT="34290" marB="34290"/>
                </a:tc>
                <a:tc>
                  <a:txBody>
                    <a:bodyPr/>
                    <a:lstStyle/>
                    <a:p>
                      <a:r>
                        <a:rPr lang="en-US" sz="1000" dirty="0"/>
                        <a:t>3/11</a:t>
                      </a:r>
                    </a:p>
                  </a:txBody>
                  <a:tcPr marL="68580" marR="68580" marT="34290" marB="34290"/>
                </a:tc>
                <a:tc>
                  <a:txBody>
                    <a:bodyPr/>
                    <a:lstStyle/>
                    <a:p>
                      <a:r>
                        <a:rPr lang="en-US" sz="1000" dirty="0"/>
                        <a:t>…</a:t>
                      </a:r>
                    </a:p>
                  </a:txBody>
                  <a:tcPr marL="68580" marR="68580" marT="34290" marB="34290"/>
                </a:tc>
                <a:tc>
                  <a:txBody>
                    <a:bodyPr/>
                    <a:lstStyle/>
                    <a:p>
                      <a:r>
                        <a:rPr lang="en-US" sz="1000" dirty="0"/>
                        <a:t>1/11</a:t>
                      </a:r>
                    </a:p>
                  </a:txBody>
                  <a:tcPr marL="68580" marR="68580" marT="34290" marB="34290"/>
                </a:tc>
                <a:tc>
                  <a:txBody>
                    <a:bodyPr/>
                    <a:lstStyle/>
                    <a:p>
                      <a:r>
                        <a:rPr lang="en-US" sz="1000" dirty="0"/>
                        <a:t>2/11</a:t>
                      </a:r>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000" dirty="0"/>
                        <a:t>8/23</a:t>
                      </a:r>
                    </a:p>
                  </a:txBody>
                  <a:tcPr marL="68580" marR="68580" marT="34290" marB="34290"/>
                </a:tc>
                <a:tc>
                  <a:txBody>
                    <a:bodyPr/>
                    <a:lstStyle/>
                    <a:p>
                      <a:r>
                        <a:rPr lang="en-US" sz="1000" dirty="0"/>
                        <a:t>6/23</a:t>
                      </a:r>
                    </a:p>
                  </a:txBody>
                  <a:tcPr marL="68580" marR="68580" marT="34290" marB="34290"/>
                </a:tc>
                <a:tc>
                  <a:txBody>
                    <a:bodyPr/>
                    <a:lstStyle/>
                    <a:p>
                      <a:r>
                        <a:rPr lang="en-US" sz="1000" dirty="0"/>
                        <a:t>…</a:t>
                      </a:r>
                    </a:p>
                  </a:txBody>
                  <a:tcPr marL="68580" marR="68580" marT="34290" marB="34290"/>
                </a:tc>
                <a:tc>
                  <a:txBody>
                    <a:bodyPr/>
                    <a:lstStyle/>
                    <a:p>
                      <a:r>
                        <a:rPr lang="en-US" sz="1000" dirty="0"/>
                        <a:t>9/23</a:t>
                      </a:r>
                    </a:p>
                  </a:txBody>
                  <a:tcPr marL="68580" marR="68580" marT="34290" marB="34290"/>
                </a:tc>
                <a:tc>
                  <a:txBody>
                    <a:bodyPr/>
                    <a:lstStyle/>
                    <a:p>
                      <a:r>
                        <a:rPr lang="en-US" sz="1000" dirty="0"/>
                        <a:t>0/23</a:t>
                      </a:r>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tc>
                  <a:txBody>
                    <a:bodyPr/>
                    <a:lstStyle/>
                    <a:p>
                      <a:r>
                        <a:rPr lang="en-US" sz="1000" dirty="0"/>
                        <a:t>…</a:t>
                      </a:r>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000" dirty="0"/>
                        <a:t>9/27</a:t>
                      </a:r>
                    </a:p>
                  </a:txBody>
                  <a:tcPr marL="68580" marR="68580" marT="34290" marB="34290"/>
                </a:tc>
                <a:tc>
                  <a:txBody>
                    <a:bodyPr/>
                    <a:lstStyle/>
                    <a:p>
                      <a:r>
                        <a:rPr lang="en-US" sz="1000" dirty="0"/>
                        <a:t>7/27</a:t>
                      </a:r>
                    </a:p>
                  </a:txBody>
                  <a:tcPr marL="68580" marR="68580" marT="34290" marB="34290"/>
                </a:tc>
                <a:tc>
                  <a:txBody>
                    <a:bodyPr/>
                    <a:lstStyle/>
                    <a:p>
                      <a:r>
                        <a:rPr lang="en-US" sz="1000" dirty="0"/>
                        <a:t>…</a:t>
                      </a:r>
                    </a:p>
                  </a:txBody>
                  <a:tcPr marL="68580" marR="68580" marT="34290" marB="34290"/>
                </a:tc>
                <a:tc>
                  <a:txBody>
                    <a:bodyPr/>
                    <a:lstStyle/>
                    <a:p>
                      <a:r>
                        <a:rPr lang="en-US" sz="1000" dirty="0"/>
                        <a:t>8/27</a:t>
                      </a:r>
                    </a:p>
                  </a:txBody>
                  <a:tcPr marL="68580" marR="68580" marT="34290" marB="34290"/>
                </a:tc>
                <a:tc>
                  <a:txBody>
                    <a:bodyPr/>
                    <a:lstStyle/>
                    <a:p>
                      <a:r>
                        <a:rPr lang="en-US" sz="1000" dirty="0"/>
                        <a:t>3/27</a:t>
                      </a:r>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000" dirty="0"/>
                        <a:t>6/12</a:t>
                      </a:r>
                    </a:p>
                  </a:txBody>
                  <a:tcPr marL="68580" marR="68580" marT="34290" marB="34290"/>
                </a:tc>
                <a:tc>
                  <a:txBody>
                    <a:bodyPr/>
                    <a:lstStyle/>
                    <a:p>
                      <a:r>
                        <a:rPr lang="en-US" sz="1000" dirty="0"/>
                        <a:t>3/12</a:t>
                      </a:r>
                    </a:p>
                  </a:txBody>
                  <a:tcPr marL="68580" marR="68580" marT="34290" marB="34290"/>
                </a:tc>
                <a:tc>
                  <a:txBody>
                    <a:bodyPr/>
                    <a:lstStyle/>
                    <a:p>
                      <a:r>
                        <a:rPr lang="en-US" sz="1000" dirty="0"/>
                        <a:t>…</a:t>
                      </a:r>
                    </a:p>
                  </a:txBody>
                  <a:tcPr marL="68580" marR="68580" marT="34290" marB="34290"/>
                </a:tc>
                <a:tc>
                  <a:txBody>
                    <a:bodyPr/>
                    <a:lstStyle/>
                    <a:p>
                      <a:r>
                        <a:rPr lang="en-US" sz="1000" dirty="0"/>
                        <a:t>2/12</a:t>
                      </a:r>
                    </a:p>
                  </a:txBody>
                  <a:tcPr marL="68580" marR="68580" marT="34290" marB="34290"/>
                </a:tc>
                <a:tc>
                  <a:txBody>
                    <a:bodyPr/>
                    <a:lstStyle/>
                    <a:p>
                      <a:r>
                        <a:rPr lang="en-US" sz="1000" dirty="0"/>
                        <a:t>1/12</a:t>
                      </a:r>
                    </a:p>
                  </a:txBody>
                  <a:tcPr marL="68580" marR="68580" marT="34290" marB="34290"/>
                </a:tc>
                <a:extLst>
                  <a:ext uri="{0D108BD9-81ED-4DB2-BD59-A6C34878D82A}">
                    <a16:rowId xmlns:a16="http://schemas.microsoft.com/office/drawing/2014/main" val="1864020644"/>
                  </a:ext>
                </a:extLst>
              </a:tr>
            </a:tbl>
          </a:graphicData>
        </a:graphic>
      </p:graphicFrame>
      <p:graphicFrame>
        <p:nvGraphicFramePr>
          <p:cNvPr id="8" name="Content Placeholder 4">
            <a:extLst>
              <a:ext uri="{FF2B5EF4-FFF2-40B4-BE49-F238E27FC236}">
                <a16:creationId xmlns:a16="http://schemas.microsoft.com/office/drawing/2014/main" id="{EE47D045-85D7-164B-867C-288930233D70}"/>
              </a:ext>
            </a:extLst>
          </p:cNvPr>
          <p:cNvGraphicFramePr>
            <a:graphicFrameLocks/>
          </p:cNvGraphicFramePr>
          <p:nvPr>
            <p:extLst>
              <p:ext uri="{D42A27DB-BD31-4B8C-83A1-F6EECF244321}">
                <p14:modId xmlns:p14="http://schemas.microsoft.com/office/powerpoint/2010/main" val="850264708"/>
              </p:ext>
            </p:extLst>
          </p:nvPr>
        </p:nvGraphicFramePr>
        <p:xfrm>
          <a:off x="4572001" y="3750311"/>
          <a:ext cx="3609330" cy="1687830"/>
        </p:xfrm>
        <a:graphic>
          <a:graphicData uri="http://schemas.openxmlformats.org/drawingml/2006/table">
            <a:tbl>
              <a:tblPr firstRow="1" bandRow="1">
                <a:tableStyleId>{21E4AEA4-8DFA-4A89-87EB-49C32662AFE0}</a:tableStyleId>
              </a:tblPr>
              <a:tblGrid>
                <a:gridCol w="776831">
                  <a:extLst>
                    <a:ext uri="{9D8B030D-6E8A-4147-A177-3AD203B41FA5}">
                      <a16:colId xmlns:a16="http://schemas.microsoft.com/office/drawing/2014/main" val="2524198424"/>
                    </a:ext>
                  </a:extLst>
                </a:gridCol>
                <a:gridCol w="633651">
                  <a:extLst>
                    <a:ext uri="{9D8B030D-6E8A-4147-A177-3AD203B41FA5}">
                      <a16:colId xmlns:a16="http://schemas.microsoft.com/office/drawing/2014/main" val="857880254"/>
                    </a:ext>
                  </a:extLst>
                </a:gridCol>
                <a:gridCol w="633651">
                  <a:extLst>
                    <a:ext uri="{9D8B030D-6E8A-4147-A177-3AD203B41FA5}">
                      <a16:colId xmlns:a16="http://schemas.microsoft.com/office/drawing/2014/main" val="1780221666"/>
                    </a:ext>
                  </a:extLst>
                </a:gridCol>
                <a:gridCol w="297895">
                  <a:extLst>
                    <a:ext uri="{9D8B030D-6E8A-4147-A177-3AD203B41FA5}">
                      <a16:colId xmlns:a16="http://schemas.microsoft.com/office/drawing/2014/main" val="965719449"/>
                    </a:ext>
                  </a:extLst>
                </a:gridCol>
                <a:gridCol w="633651">
                  <a:extLst>
                    <a:ext uri="{9D8B030D-6E8A-4147-A177-3AD203B41FA5}">
                      <a16:colId xmlns:a16="http://schemas.microsoft.com/office/drawing/2014/main" val="1053706072"/>
                    </a:ext>
                  </a:extLst>
                </a:gridCol>
                <a:gridCol w="633651">
                  <a:extLst>
                    <a:ext uri="{9D8B030D-6E8A-4147-A177-3AD203B41FA5}">
                      <a16:colId xmlns:a16="http://schemas.microsoft.com/office/drawing/2014/main" val="1501131272"/>
                    </a:ext>
                  </a:extLst>
                </a:gridCol>
              </a:tblGrid>
              <a:tr h="278130">
                <a:tc>
                  <a:txBody>
                    <a:bodyPr/>
                    <a:lstStyle/>
                    <a:p>
                      <a:r>
                        <a:rPr lang="en-US" sz="1000" baseline="30000" dirty="0"/>
                        <a:t>238</a:t>
                      </a:r>
                      <a:r>
                        <a:rPr lang="en-US" sz="1000" dirty="0"/>
                        <a:t>U</a:t>
                      </a:r>
                    </a:p>
                  </a:txBody>
                  <a:tcPr marL="68580" marR="68580" marT="34290" marB="34290"/>
                </a:tc>
                <a:tc>
                  <a:txBody>
                    <a:bodyPr/>
                    <a:lstStyle/>
                    <a:p>
                      <a:r>
                        <a:rPr lang="en-US" sz="1000" dirty="0"/>
                        <a:t>2.50</a:t>
                      </a:r>
                      <a:endParaRPr lang="en-US" sz="1000" b="1" dirty="0"/>
                    </a:p>
                  </a:txBody>
                  <a:tcPr marL="68580" marR="68580" marT="34290" marB="34290"/>
                </a:tc>
                <a:tc>
                  <a:txBody>
                    <a:bodyPr/>
                    <a:lstStyle/>
                    <a:p>
                      <a:r>
                        <a:rPr lang="en-US" sz="1000" dirty="0"/>
                        <a:t>2.48</a:t>
                      </a:r>
                    </a:p>
                  </a:txBody>
                  <a:tcPr marL="68580" marR="68580" marT="34290" marB="34290"/>
                </a:tc>
                <a:tc>
                  <a:txBody>
                    <a:bodyPr/>
                    <a:lstStyle/>
                    <a:p>
                      <a:r>
                        <a:rPr lang="en-US" sz="1000" dirty="0"/>
                        <a:t>…</a:t>
                      </a:r>
                    </a:p>
                  </a:txBody>
                  <a:tcPr marL="68580" marR="68580" marT="34290" marB="34290"/>
                </a:tc>
                <a:tc>
                  <a:txBody>
                    <a:bodyPr/>
                    <a:lstStyle/>
                    <a:p>
                      <a:r>
                        <a:rPr lang="en-US" sz="1000" dirty="0"/>
                        <a:t>0.05</a:t>
                      </a:r>
                    </a:p>
                  </a:txBody>
                  <a:tcPr marL="68580" marR="68580" marT="34290" marB="34290"/>
                </a:tc>
                <a:tc>
                  <a:txBody>
                    <a:bodyPr/>
                    <a:lstStyle/>
                    <a:p>
                      <a:r>
                        <a:rPr lang="en-US" sz="1000" dirty="0"/>
                        <a:t>0.03</a:t>
                      </a:r>
                    </a:p>
                  </a:txBody>
                  <a:tcPr marL="68580" marR="68580" marT="34290" marB="34290"/>
                </a:tc>
                <a:extLst>
                  <a:ext uri="{0D108BD9-81ED-4DB2-BD59-A6C34878D82A}">
                    <a16:rowId xmlns:a16="http://schemas.microsoft.com/office/drawing/2014/main" val="4072216185"/>
                  </a:ext>
                </a:extLst>
              </a:tr>
              <a:tr h="278130">
                <a:tc>
                  <a:txBody>
                    <a:bodyPr/>
                    <a:lstStyle/>
                    <a:p>
                      <a:r>
                        <a:rPr lang="en-US" sz="1000" dirty="0"/>
                        <a:t>0.00</a:t>
                      </a:r>
                      <a:endParaRPr lang="en-US" sz="1000" b="1" dirty="0"/>
                    </a:p>
                  </a:txBody>
                  <a:tcPr marL="68580" marR="68580" marT="34290" marB="34290"/>
                </a:tc>
                <a:tc>
                  <a:txBody>
                    <a:bodyPr/>
                    <a:lstStyle/>
                    <a:p>
                      <a:r>
                        <a:rPr lang="en-US" sz="1400" dirty="0"/>
                        <a:t>5.1/11</a:t>
                      </a:r>
                    </a:p>
                  </a:txBody>
                  <a:tcPr marL="68580" marR="68580" marT="34290" marB="34290"/>
                </a:tc>
                <a:tc>
                  <a:txBody>
                    <a:bodyPr/>
                    <a:lstStyle/>
                    <a:p>
                      <a:r>
                        <a:rPr lang="en-US" sz="1400" dirty="0"/>
                        <a:t>3.2/11</a:t>
                      </a:r>
                    </a:p>
                  </a:txBody>
                  <a:tcPr marL="68580" marR="68580" marT="34290" marB="34290"/>
                </a:tc>
                <a:tc>
                  <a:txBody>
                    <a:bodyPr/>
                    <a:lstStyle/>
                    <a:p>
                      <a:r>
                        <a:rPr lang="en-US" sz="1400" dirty="0"/>
                        <a:t>…</a:t>
                      </a:r>
                    </a:p>
                  </a:txBody>
                  <a:tcPr marL="68580" marR="68580" marT="34290" marB="34290"/>
                </a:tc>
                <a:tc>
                  <a:txBody>
                    <a:bodyPr/>
                    <a:lstStyle/>
                    <a:p>
                      <a:r>
                        <a:rPr lang="en-US" sz="1400" dirty="0"/>
                        <a:t>0.9/11</a:t>
                      </a:r>
                    </a:p>
                  </a:txBody>
                  <a:tcPr marL="68580" marR="68580" marT="34290" marB="34290"/>
                </a:tc>
                <a:tc>
                  <a:txBody>
                    <a:bodyPr/>
                    <a:lstStyle/>
                    <a:p>
                      <a:r>
                        <a:rPr lang="en-US" sz="1400" dirty="0"/>
                        <a:t>2.1/11</a:t>
                      </a:r>
                    </a:p>
                  </a:txBody>
                  <a:tcPr marL="68580" marR="68580" marT="34290" marB="34290"/>
                </a:tc>
                <a:extLst>
                  <a:ext uri="{0D108BD9-81ED-4DB2-BD59-A6C34878D82A}">
                    <a16:rowId xmlns:a16="http://schemas.microsoft.com/office/drawing/2014/main" val="2523968791"/>
                  </a:ext>
                </a:extLst>
              </a:tr>
              <a:tr h="278130">
                <a:tc>
                  <a:txBody>
                    <a:bodyPr/>
                    <a:lstStyle/>
                    <a:p>
                      <a:r>
                        <a:rPr lang="en-US" sz="1000" dirty="0"/>
                        <a:t>0.01</a:t>
                      </a:r>
                      <a:endParaRPr lang="en-US" sz="1000" b="1" dirty="0"/>
                    </a:p>
                  </a:txBody>
                  <a:tcPr marL="68580" marR="68580" marT="34290" marB="34290"/>
                </a:tc>
                <a:tc>
                  <a:txBody>
                    <a:bodyPr/>
                    <a:lstStyle/>
                    <a:p>
                      <a:r>
                        <a:rPr lang="en-US" sz="1400" dirty="0"/>
                        <a:t>7.8/23</a:t>
                      </a:r>
                    </a:p>
                  </a:txBody>
                  <a:tcPr marL="68580" marR="68580" marT="34290" marB="34290"/>
                </a:tc>
                <a:tc>
                  <a:txBody>
                    <a:bodyPr/>
                    <a:lstStyle/>
                    <a:p>
                      <a:r>
                        <a:rPr lang="en-US" sz="1400" dirty="0"/>
                        <a:t>6.1/23</a:t>
                      </a:r>
                    </a:p>
                  </a:txBody>
                  <a:tcPr marL="68580" marR="68580" marT="34290" marB="34290"/>
                </a:tc>
                <a:tc>
                  <a:txBody>
                    <a:bodyPr/>
                    <a:lstStyle/>
                    <a:p>
                      <a:r>
                        <a:rPr lang="en-US" sz="1400" dirty="0"/>
                        <a:t>…</a:t>
                      </a:r>
                    </a:p>
                  </a:txBody>
                  <a:tcPr marL="68580" marR="68580" marT="34290" marB="34290"/>
                </a:tc>
                <a:tc>
                  <a:txBody>
                    <a:bodyPr/>
                    <a:lstStyle/>
                    <a:p>
                      <a:r>
                        <a:rPr lang="en-US" sz="1400" dirty="0"/>
                        <a:t>9.2/23</a:t>
                      </a:r>
                    </a:p>
                  </a:txBody>
                  <a:tcPr marL="68580" marR="68580" marT="34290" marB="34290"/>
                </a:tc>
                <a:tc>
                  <a:txBody>
                    <a:bodyPr/>
                    <a:lstStyle/>
                    <a:p>
                      <a:r>
                        <a:rPr lang="en-US" sz="1400" dirty="0"/>
                        <a:t>0.1/23</a:t>
                      </a:r>
                    </a:p>
                  </a:txBody>
                  <a:tcPr marL="68580" marR="68580" marT="34290" marB="34290"/>
                </a:tc>
                <a:extLst>
                  <a:ext uri="{0D108BD9-81ED-4DB2-BD59-A6C34878D82A}">
                    <a16:rowId xmlns:a16="http://schemas.microsoft.com/office/drawing/2014/main" val="1235516984"/>
                  </a:ext>
                </a:extLst>
              </a:tr>
              <a:tr h="278130">
                <a:tc>
                  <a:txBody>
                    <a:bodyPr/>
                    <a:lstStyle/>
                    <a:p>
                      <a:r>
                        <a:rPr lang="en-US" sz="1000" dirty="0"/>
                        <a:t>…</a:t>
                      </a:r>
                      <a:endParaRPr lang="en-US" sz="1000" b="1" dirty="0"/>
                    </a:p>
                  </a:txBody>
                  <a:tcPr marL="68580" marR="68580" marT="34290" marB="34290"/>
                </a:tc>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r>
                        <a:rPr lang="en-US" sz="1400" dirty="0"/>
                        <a:t>…</a:t>
                      </a:r>
                    </a:p>
                  </a:txBody>
                  <a:tcPr marL="68580" marR="68580" marT="34290" marB="34290"/>
                </a:tc>
                <a:tc>
                  <a:txBody>
                    <a:bodyPr/>
                    <a:lstStyle/>
                    <a:p>
                      <a:r>
                        <a:rPr lang="en-US" sz="1400" dirty="0"/>
                        <a:t>…</a:t>
                      </a:r>
                    </a:p>
                  </a:txBody>
                  <a:tcPr marL="68580" marR="68580" marT="34290" marB="34290"/>
                </a:tc>
                <a:extLst>
                  <a:ext uri="{0D108BD9-81ED-4DB2-BD59-A6C34878D82A}">
                    <a16:rowId xmlns:a16="http://schemas.microsoft.com/office/drawing/2014/main" val="2740492024"/>
                  </a:ext>
                </a:extLst>
              </a:tr>
              <a:tr h="278130">
                <a:tc>
                  <a:txBody>
                    <a:bodyPr/>
                    <a:lstStyle/>
                    <a:p>
                      <a:r>
                        <a:rPr lang="en-US" sz="1000" dirty="0"/>
                        <a:t>1.79</a:t>
                      </a:r>
                      <a:endParaRPr lang="en-US" sz="1000" b="1" dirty="0"/>
                    </a:p>
                  </a:txBody>
                  <a:tcPr marL="68580" marR="68580" marT="34290" marB="34290"/>
                </a:tc>
                <a:tc>
                  <a:txBody>
                    <a:bodyPr/>
                    <a:lstStyle/>
                    <a:p>
                      <a:r>
                        <a:rPr lang="en-US" sz="1400" dirty="0"/>
                        <a:t>8.8/27</a:t>
                      </a:r>
                    </a:p>
                  </a:txBody>
                  <a:tcPr marL="68580" marR="68580" marT="34290" marB="34290"/>
                </a:tc>
                <a:tc>
                  <a:txBody>
                    <a:bodyPr/>
                    <a:lstStyle/>
                    <a:p>
                      <a:r>
                        <a:rPr lang="en-US" sz="1400" dirty="0"/>
                        <a:t>7.1/27</a:t>
                      </a:r>
                    </a:p>
                  </a:txBody>
                  <a:tcPr marL="68580" marR="68580" marT="34290" marB="34290"/>
                </a:tc>
                <a:tc>
                  <a:txBody>
                    <a:bodyPr/>
                    <a:lstStyle/>
                    <a:p>
                      <a:r>
                        <a:rPr lang="en-US" sz="1400" dirty="0"/>
                        <a:t>…</a:t>
                      </a:r>
                    </a:p>
                  </a:txBody>
                  <a:tcPr marL="68580" marR="68580" marT="34290" marB="34290"/>
                </a:tc>
                <a:tc>
                  <a:txBody>
                    <a:bodyPr/>
                    <a:lstStyle/>
                    <a:p>
                      <a:r>
                        <a:rPr lang="en-US" sz="1400" dirty="0"/>
                        <a:t>8.1/27</a:t>
                      </a:r>
                    </a:p>
                  </a:txBody>
                  <a:tcPr marL="68580" marR="68580" marT="34290" marB="34290"/>
                </a:tc>
                <a:tc>
                  <a:txBody>
                    <a:bodyPr/>
                    <a:lstStyle/>
                    <a:p>
                      <a:r>
                        <a:rPr lang="en-US" sz="1400" dirty="0"/>
                        <a:t>3.2/27</a:t>
                      </a:r>
                    </a:p>
                  </a:txBody>
                  <a:tcPr marL="68580" marR="68580" marT="34290" marB="34290"/>
                </a:tc>
                <a:extLst>
                  <a:ext uri="{0D108BD9-81ED-4DB2-BD59-A6C34878D82A}">
                    <a16:rowId xmlns:a16="http://schemas.microsoft.com/office/drawing/2014/main" val="2113022755"/>
                  </a:ext>
                </a:extLst>
              </a:tr>
              <a:tr h="278130">
                <a:tc>
                  <a:txBody>
                    <a:bodyPr/>
                    <a:lstStyle/>
                    <a:p>
                      <a:r>
                        <a:rPr lang="en-US" sz="1000" dirty="0"/>
                        <a:t>1.80</a:t>
                      </a:r>
                      <a:endParaRPr lang="en-US" sz="1000" b="1" dirty="0"/>
                    </a:p>
                  </a:txBody>
                  <a:tcPr marL="68580" marR="68580" marT="34290" marB="34290"/>
                </a:tc>
                <a:tc>
                  <a:txBody>
                    <a:bodyPr/>
                    <a:lstStyle/>
                    <a:p>
                      <a:r>
                        <a:rPr lang="en-US" sz="1400" dirty="0"/>
                        <a:t>5.7/12</a:t>
                      </a:r>
                    </a:p>
                  </a:txBody>
                  <a:tcPr marL="68580" marR="68580" marT="34290" marB="34290"/>
                </a:tc>
                <a:tc>
                  <a:txBody>
                    <a:bodyPr/>
                    <a:lstStyle/>
                    <a:p>
                      <a:r>
                        <a:rPr lang="en-US" sz="1400" dirty="0"/>
                        <a:t>3.1/12</a:t>
                      </a:r>
                    </a:p>
                  </a:txBody>
                  <a:tcPr marL="68580" marR="68580" marT="34290" marB="34290"/>
                </a:tc>
                <a:tc>
                  <a:txBody>
                    <a:bodyPr/>
                    <a:lstStyle/>
                    <a:p>
                      <a:r>
                        <a:rPr lang="en-US" sz="1400" dirty="0"/>
                        <a:t>…</a:t>
                      </a:r>
                    </a:p>
                  </a:txBody>
                  <a:tcPr marL="68580" marR="68580" marT="34290" marB="34290"/>
                </a:tc>
                <a:tc>
                  <a:txBody>
                    <a:bodyPr/>
                    <a:lstStyle/>
                    <a:p>
                      <a:r>
                        <a:rPr lang="en-US" sz="1400" dirty="0"/>
                        <a:t>2.1/12</a:t>
                      </a:r>
                    </a:p>
                  </a:txBody>
                  <a:tcPr marL="68580" marR="68580" marT="34290" marB="34290"/>
                </a:tc>
                <a:tc>
                  <a:txBody>
                    <a:bodyPr/>
                    <a:lstStyle/>
                    <a:p>
                      <a:r>
                        <a:rPr lang="en-US" sz="1400" dirty="0"/>
                        <a:t>1.1/12</a:t>
                      </a:r>
                    </a:p>
                  </a:txBody>
                  <a:tcPr marL="68580" marR="68580" marT="34290" marB="34290"/>
                </a:tc>
                <a:extLst>
                  <a:ext uri="{0D108BD9-81ED-4DB2-BD59-A6C34878D82A}">
                    <a16:rowId xmlns:a16="http://schemas.microsoft.com/office/drawing/2014/main" val="1864020644"/>
                  </a:ext>
                </a:extLst>
              </a:tr>
            </a:tbl>
          </a:graphicData>
        </a:graphic>
      </p:graphicFrame>
      <p:sp>
        <p:nvSpPr>
          <p:cNvPr id="9" name="Right Arrow 8">
            <a:extLst>
              <a:ext uri="{FF2B5EF4-FFF2-40B4-BE49-F238E27FC236}">
                <a16:creationId xmlns:a16="http://schemas.microsoft.com/office/drawing/2014/main" id="{91FED1B8-00A7-7F44-BD26-C277B42B8AB8}"/>
              </a:ext>
            </a:extLst>
          </p:cNvPr>
          <p:cNvSpPr/>
          <p:nvPr/>
        </p:nvSpPr>
        <p:spPr>
          <a:xfrm>
            <a:off x="3905754" y="4594905"/>
            <a:ext cx="666246" cy="205651"/>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TextBox 9">
            <a:extLst>
              <a:ext uri="{FF2B5EF4-FFF2-40B4-BE49-F238E27FC236}">
                <a16:creationId xmlns:a16="http://schemas.microsoft.com/office/drawing/2014/main" id="{E7E0F7C9-6024-DC46-B02F-82BC323B25A5}"/>
              </a:ext>
            </a:extLst>
          </p:cNvPr>
          <p:cNvSpPr txBox="1"/>
          <p:nvPr/>
        </p:nvSpPr>
        <p:spPr>
          <a:xfrm>
            <a:off x="1259128" y="3496396"/>
            <a:ext cx="2586221" cy="307777"/>
          </a:xfrm>
          <a:prstGeom prst="rect">
            <a:avLst/>
          </a:prstGeom>
          <a:noFill/>
        </p:spPr>
        <p:txBody>
          <a:bodyPr wrap="none" rtlCol="0">
            <a:spAutoFit/>
          </a:bodyPr>
          <a:lstStyle/>
          <a:p>
            <a:r>
              <a:rPr lang="en-US" sz="1400" dirty="0"/>
              <a:t>100 energy bins (features) [MeV]</a:t>
            </a:r>
          </a:p>
        </p:txBody>
      </p:sp>
      <p:sp>
        <p:nvSpPr>
          <p:cNvPr id="11" name="TextBox 10">
            <a:extLst>
              <a:ext uri="{FF2B5EF4-FFF2-40B4-BE49-F238E27FC236}">
                <a16:creationId xmlns:a16="http://schemas.microsoft.com/office/drawing/2014/main" id="{2D02D348-B9A2-9249-8819-88B981CEC460}"/>
              </a:ext>
            </a:extLst>
          </p:cNvPr>
          <p:cNvSpPr txBox="1"/>
          <p:nvPr/>
        </p:nvSpPr>
        <p:spPr>
          <a:xfrm rot="16200000">
            <a:off x="-713616" y="4543841"/>
            <a:ext cx="2699457" cy="307777"/>
          </a:xfrm>
          <a:prstGeom prst="rect">
            <a:avLst/>
          </a:prstGeom>
          <a:noFill/>
        </p:spPr>
        <p:txBody>
          <a:bodyPr wrap="none" rtlCol="0">
            <a:spAutoFit/>
          </a:bodyPr>
          <a:lstStyle/>
          <a:p>
            <a:r>
              <a:rPr lang="en-US" sz="1400" dirty="0"/>
              <a:t>180 decay times (observations) [d]</a:t>
            </a:r>
          </a:p>
        </p:txBody>
      </p:sp>
      <p:pic>
        <p:nvPicPr>
          <p:cNvPr id="12" name="Picture 11">
            <a:extLst>
              <a:ext uri="{FF2B5EF4-FFF2-40B4-BE49-F238E27FC236}">
                <a16:creationId xmlns:a16="http://schemas.microsoft.com/office/drawing/2014/main" id="{DE8C965F-A6BA-E741-8352-C30ED098D3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281" y="5919335"/>
            <a:ext cx="2044860" cy="338863"/>
          </a:xfrm>
          <a:prstGeom prst="rect">
            <a:avLst/>
          </a:prstGeom>
          <a:noFill/>
          <a:ln>
            <a:noFill/>
          </a:ln>
        </p:spPr>
      </p:pic>
      <p:pic>
        <p:nvPicPr>
          <p:cNvPr id="13" name="Picture 12">
            <a:extLst>
              <a:ext uri="{FF2B5EF4-FFF2-40B4-BE49-F238E27FC236}">
                <a16:creationId xmlns:a16="http://schemas.microsoft.com/office/drawing/2014/main" id="{D7FA57CF-F07F-7947-8F6D-237684708F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836717"/>
            <a:ext cx="1710478" cy="554495"/>
          </a:xfrm>
          <a:prstGeom prst="rect">
            <a:avLst/>
          </a:prstGeom>
          <a:noFill/>
          <a:ln>
            <a:noFill/>
          </a:ln>
        </p:spPr>
      </p:pic>
      <p:sp>
        <p:nvSpPr>
          <p:cNvPr id="14" name="Slide Number Placeholder 13">
            <a:extLst>
              <a:ext uri="{FF2B5EF4-FFF2-40B4-BE49-F238E27FC236}">
                <a16:creationId xmlns:a16="http://schemas.microsoft.com/office/drawing/2014/main" id="{38701165-9935-874B-A6D5-EDF116B826EE}"/>
              </a:ext>
            </a:extLst>
          </p:cNvPr>
          <p:cNvSpPr>
            <a:spLocks noGrp="1"/>
          </p:cNvSpPr>
          <p:nvPr>
            <p:ph type="sldNum" sz="quarter" idx="12"/>
          </p:nvPr>
        </p:nvSpPr>
        <p:spPr/>
        <p:txBody>
          <a:bodyPr/>
          <a:lstStyle/>
          <a:p>
            <a:fld id="{3F94819F-C7AC-144E-8DAF-0D1659607E0C}" type="slidenum">
              <a:rPr lang="en-US" smtClean="0"/>
              <a:t>25</a:t>
            </a:fld>
            <a:endParaRPr lang="en-US"/>
          </a:p>
        </p:txBody>
      </p:sp>
    </p:spTree>
    <p:extLst>
      <p:ext uri="{BB962C8B-B14F-4D97-AF65-F5344CB8AC3E}">
        <p14:creationId xmlns:p14="http://schemas.microsoft.com/office/powerpoint/2010/main" val="2186938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72B93-0084-A74E-BBA7-A9EAD555BD92}"/>
              </a:ext>
            </a:extLst>
          </p:cNvPr>
          <p:cNvSpPr>
            <a:spLocks noGrp="1"/>
          </p:cNvSpPr>
          <p:nvPr>
            <p:ph type="title"/>
          </p:nvPr>
        </p:nvSpPr>
        <p:spPr/>
        <p:txBody>
          <a:bodyPr/>
          <a:lstStyle/>
          <a:p>
            <a:r>
              <a:rPr lang="en-US" dirty="0"/>
              <a:t>Methods: Experimental Measurements</a:t>
            </a:r>
          </a:p>
        </p:txBody>
      </p:sp>
      <p:sp>
        <p:nvSpPr>
          <p:cNvPr id="4" name="Content Placeholder 3">
            <a:extLst>
              <a:ext uri="{FF2B5EF4-FFF2-40B4-BE49-F238E27FC236}">
                <a16:creationId xmlns:a16="http://schemas.microsoft.com/office/drawing/2014/main" id="{EA5853E0-56E8-CD48-B46D-F4EC12F92021}"/>
              </a:ext>
            </a:extLst>
          </p:cNvPr>
          <p:cNvSpPr>
            <a:spLocks noGrp="1"/>
          </p:cNvSpPr>
          <p:nvPr>
            <p:ph sz="half" idx="2"/>
          </p:nvPr>
        </p:nvSpPr>
        <p:spPr>
          <a:xfrm>
            <a:off x="5284384" y="1734338"/>
            <a:ext cx="3784611" cy="4846262"/>
          </a:xfrm>
        </p:spPr>
        <p:txBody>
          <a:bodyPr>
            <a:normAutofit fontScale="92500" lnSpcReduction="20000"/>
          </a:bodyPr>
          <a:lstStyle/>
          <a:p>
            <a:pPr>
              <a:buFont typeface="Calibri" panose="020F0502020204030204" pitchFamily="34" charset="0"/>
              <a:buChar char="•"/>
            </a:pPr>
            <a:r>
              <a:rPr lang="en-US" sz="2000" dirty="0"/>
              <a:t>Samples of 5 mg each prepared in vials.</a:t>
            </a:r>
          </a:p>
          <a:p>
            <a:pPr>
              <a:buFont typeface="Calibri" panose="020F0502020204030204" pitchFamily="34" charset="0"/>
              <a:buChar char="•"/>
            </a:pPr>
            <a:r>
              <a:rPr lang="en-US" sz="2000" dirty="0"/>
              <a:t>Irradiation for 5 minutes at 10 kW in 3L epithermal irradiation facility.</a:t>
            </a:r>
          </a:p>
          <a:p>
            <a:pPr>
              <a:buFont typeface="Calibri" panose="020F0502020204030204" pitchFamily="34" charset="0"/>
              <a:buChar char="•"/>
            </a:pPr>
            <a:r>
              <a:rPr lang="en-US" sz="2000" dirty="0"/>
              <a:t>Decayed for 8 hours prior to measurement.</a:t>
            </a:r>
          </a:p>
          <a:p>
            <a:pPr>
              <a:buFont typeface="Calibri" panose="020F0502020204030204" pitchFamily="34" charset="0"/>
              <a:buChar char="•"/>
            </a:pPr>
            <a:r>
              <a:rPr lang="en-US" sz="2000" dirty="0"/>
              <a:t>Counted with a 25 cm spacer to limit detector dead-time &lt; 20% for highest U enrichment.</a:t>
            </a:r>
          </a:p>
          <a:p>
            <a:pPr>
              <a:buFont typeface="Calibri" panose="020F0502020204030204" pitchFamily="34" charset="0"/>
              <a:buChar char="•"/>
            </a:pPr>
            <a:r>
              <a:rPr lang="en-US" sz="2000" dirty="0"/>
              <a:t>50 hours of gamma-ray spectrometry with individual spectra saved every 3 minutes (1,000 observations per enrichment).</a:t>
            </a:r>
          </a:p>
          <a:p>
            <a:pPr>
              <a:buFont typeface="Calibri" panose="020F0502020204030204" pitchFamily="34" charset="0"/>
              <a:buChar char="•"/>
            </a:pPr>
            <a:r>
              <a:rPr lang="en-US" sz="2000" dirty="0" err="1"/>
              <a:t>Ortec</a:t>
            </a:r>
            <a:r>
              <a:rPr lang="en-US" sz="2000" dirty="0"/>
              <a:t> Maestro used for gamma-ray spectrometry data acquisition with 8,192 discrete energy bins.</a:t>
            </a:r>
          </a:p>
          <a:p>
            <a:pPr>
              <a:buFont typeface="Calibri" panose="020F0502020204030204" pitchFamily="34" charset="0"/>
              <a:buChar char="•"/>
            </a:pPr>
            <a:endParaRPr lang="en-US" sz="2000" dirty="0"/>
          </a:p>
          <a:p>
            <a:endParaRPr lang="en-US" sz="2000" dirty="0"/>
          </a:p>
        </p:txBody>
      </p:sp>
      <p:pic>
        <p:nvPicPr>
          <p:cNvPr id="6" name="Picture 5" descr="A close up of a blue wall&#10;&#10;Description automatically generated">
            <a:extLst>
              <a:ext uri="{FF2B5EF4-FFF2-40B4-BE49-F238E27FC236}">
                <a16:creationId xmlns:a16="http://schemas.microsoft.com/office/drawing/2014/main" id="{42EB086A-781A-6843-A31D-6F731827D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rot="5400000">
            <a:off x="6907890" y="436580"/>
            <a:ext cx="1443678" cy="812069"/>
          </a:xfrm>
          <a:prstGeom prst="rect">
            <a:avLst/>
          </a:prstGeom>
          <a:noFill/>
        </p:spPr>
      </p:pic>
      <p:pic>
        <p:nvPicPr>
          <p:cNvPr id="7" name="Picture 6" descr="A picture containing building, indoor, bathroom&#10;&#10;Description automatically generated">
            <a:extLst>
              <a:ext uri="{FF2B5EF4-FFF2-40B4-BE49-F238E27FC236}">
                <a16:creationId xmlns:a16="http://schemas.microsoft.com/office/drawing/2014/main" id="{22EA0E66-2E20-EC48-9FEB-E181B958B8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rot="5400000">
            <a:off x="8053713" y="397612"/>
            <a:ext cx="1301644" cy="728921"/>
          </a:xfrm>
          <a:prstGeom prst="rect">
            <a:avLst/>
          </a:prstGeom>
          <a:noFill/>
        </p:spPr>
      </p:pic>
      <p:sp>
        <p:nvSpPr>
          <p:cNvPr id="8" name="Slide Number Placeholder 7">
            <a:extLst>
              <a:ext uri="{FF2B5EF4-FFF2-40B4-BE49-F238E27FC236}">
                <a16:creationId xmlns:a16="http://schemas.microsoft.com/office/drawing/2014/main" id="{A30C023D-5DEE-9744-B34C-0485D8EFEC57}"/>
              </a:ext>
            </a:extLst>
          </p:cNvPr>
          <p:cNvSpPr>
            <a:spLocks noGrp="1"/>
          </p:cNvSpPr>
          <p:nvPr>
            <p:ph type="sldNum" sz="quarter" idx="12"/>
          </p:nvPr>
        </p:nvSpPr>
        <p:spPr/>
        <p:txBody>
          <a:bodyPr/>
          <a:lstStyle/>
          <a:p>
            <a:fld id="{3F94819F-C7AC-144E-8DAF-0D1659607E0C}" type="slidenum">
              <a:rPr lang="en-US" smtClean="0"/>
              <a:t>26</a:t>
            </a:fld>
            <a:endParaRPr lang="en-US"/>
          </a:p>
        </p:txBody>
      </p:sp>
      <p:graphicFrame>
        <p:nvGraphicFramePr>
          <p:cNvPr id="9" name="Table 8">
            <a:extLst>
              <a:ext uri="{FF2B5EF4-FFF2-40B4-BE49-F238E27FC236}">
                <a16:creationId xmlns:a16="http://schemas.microsoft.com/office/drawing/2014/main" id="{9F665974-BE7B-3B4B-8B78-223ADC2153F5}"/>
              </a:ext>
            </a:extLst>
          </p:cNvPr>
          <p:cNvGraphicFramePr>
            <a:graphicFrameLocks noGrp="1"/>
          </p:cNvGraphicFramePr>
          <p:nvPr>
            <p:extLst>
              <p:ext uri="{D42A27DB-BD31-4B8C-83A1-F6EECF244321}">
                <p14:modId xmlns:p14="http://schemas.microsoft.com/office/powerpoint/2010/main" val="2774214436"/>
              </p:ext>
            </p:extLst>
          </p:nvPr>
        </p:nvGraphicFramePr>
        <p:xfrm>
          <a:off x="75004" y="1482357"/>
          <a:ext cx="5209381" cy="5350224"/>
        </p:xfrm>
        <a:graphic>
          <a:graphicData uri="http://schemas.openxmlformats.org/drawingml/2006/table">
            <a:tbl>
              <a:tblPr firstRow="1" firstCol="1" bandRow="1">
                <a:tableStyleId>{21E4AEA4-8DFA-4A89-87EB-49C32662AFE0}</a:tableStyleId>
              </a:tblPr>
              <a:tblGrid>
                <a:gridCol w="665610">
                  <a:extLst>
                    <a:ext uri="{9D8B030D-6E8A-4147-A177-3AD203B41FA5}">
                      <a16:colId xmlns:a16="http://schemas.microsoft.com/office/drawing/2014/main" val="3050098607"/>
                    </a:ext>
                  </a:extLst>
                </a:gridCol>
                <a:gridCol w="666090">
                  <a:extLst>
                    <a:ext uri="{9D8B030D-6E8A-4147-A177-3AD203B41FA5}">
                      <a16:colId xmlns:a16="http://schemas.microsoft.com/office/drawing/2014/main" val="3432436066"/>
                    </a:ext>
                  </a:extLst>
                </a:gridCol>
                <a:gridCol w="627479">
                  <a:extLst>
                    <a:ext uri="{9D8B030D-6E8A-4147-A177-3AD203B41FA5}">
                      <a16:colId xmlns:a16="http://schemas.microsoft.com/office/drawing/2014/main" val="1352377531"/>
                    </a:ext>
                  </a:extLst>
                </a:gridCol>
                <a:gridCol w="719554">
                  <a:extLst>
                    <a:ext uri="{9D8B030D-6E8A-4147-A177-3AD203B41FA5}">
                      <a16:colId xmlns:a16="http://schemas.microsoft.com/office/drawing/2014/main" val="111933721"/>
                    </a:ext>
                  </a:extLst>
                </a:gridCol>
                <a:gridCol w="760829">
                  <a:extLst>
                    <a:ext uri="{9D8B030D-6E8A-4147-A177-3AD203B41FA5}">
                      <a16:colId xmlns:a16="http://schemas.microsoft.com/office/drawing/2014/main" val="1110115589"/>
                    </a:ext>
                  </a:extLst>
                </a:gridCol>
                <a:gridCol w="1103729">
                  <a:extLst>
                    <a:ext uri="{9D8B030D-6E8A-4147-A177-3AD203B41FA5}">
                      <a16:colId xmlns:a16="http://schemas.microsoft.com/office/drawing/2014/main" val="1298203323"/>
                    </a:ext>
                  </a:extLst>
                </a:gridCol>
                <a:gridCol w="666090">
                  <a:extLst>
                    <a:ext uri="{9D8B030D-6E8A-4147-A177-3AD203B41FA5}">
                      <a16:colId xmlns:a16="http://schemas.microsoft.com/office/drawing/2014/main" val="3107223938"/>
                    </a:ext>
                  </a:extLst>
                </a:gridCol>
              </a:tblGrid>
              <a:tr h="325859">
                <a:tc>
                  <a:txBody>
                    <a:bodyPr/>
                    <a:lstStyle/>
                    <a:p>
                      <a:pPr marL="0" marR="0" algn="ctr" hangingPunct="0">
                        <a:lnSpc>
                          <a:spcPct val="150000"/>
                        </a:lnSpc>
                        <a:spcBef>
                          <a:spcPts val="0"/>
                        </a:spcBef>
                        <a:spcAft>
                          <a:spcPts val="0"/>
                        </a:spcAft>
                      </a:pPr>
                      <a:r>
                        <a:rPr lang="en-US" sz="1200">
                          <a:effectLst/>
                        </a:rPr>
                        <a:t>Internal ID</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NBL CRM</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Mass [mg]</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Atom % </a:t>
                      </a:r>
                      <a:r>
                        <a:rPr lang="en-US" sz="1200" baseline="30000" dirty="0">
                          <a:effectLst/>
                        </a:rPr>
                        <a:t>235</a:t>
                      </a:r>
                      <a:r>
                        <a:rPr lang="en-US" sz="1200" dirty="0">
                          <a:effectLst/>
                        </a:rPr>
                        <a:t>U</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Atom % </a:t>
                      </a:r>
                      <a:r>
                        <a:rPr lang="en-US" sz="1200" baseline="30000">
                          <a:effectLst/>
                        </a:rPr>
                        <a:t>238</a:t>
                      </a:r>
                      <a:r>
                        <a:rPr lang="en-US" sz="1200">
                          <a:effectLst/>
                        </a:rPr>
                        <a:t>U</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Atom % </a:t>
                      </a:r>
                      <a:r>
                        <a:rPr lang="en-US" sz="1200" baseline="30000">
                          <a:effectLst/>
                        </a:rPr>
                        <a:t>234</a:t>
                      </a:r>
                      <a:r>
                        <a:rPr lang="en-US" sz="1200">
                          <a:effectLst/>
                        </a:rPr>
                        <a:t>U</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Atom %</a:t>
                      </a:r>
                      <a:r>
                        <a:rPr lang="en-US" sz="1200" baseline="30000">
                          <a:effectLst/>
                        </a:rPr>
                        <a:t>236</a:t>
                      </a:r>
                      <a:r>
                        <a:rPr lang="en-US" sz="1200">
                          <a:effectLst/>
                        </a:rPr>
                        <a:t>U</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3822940129"/>
                  </a:ext>
                </a:extLst>
              </a:tr>
              <a:tr h="543917">
                <a:tc>
                  <a:txBody>
                    <a:bodyPr/>
                    <a:lstStyle/>
                    <a:p>
                      <a:pPr marL="0" marR="0" algn="ctr" hangingPunct="0">
                        <a:lnSpc>
                          <a:spcPct val="150000"/>
                        </a:lnSpc>
                        <a:spcBef>
                          <a:spcPts val="0"/>
                        </a:spcBef>
                        <a:spcAft>
                          <a:spcPts val="0"/>
                        </a:spcAft>
                      </a:pPr>
                      <a:r>
                        <a:rPr lang="en-US" sz="1200">
                          <a:effectLst/>
                        </a:rPr>
                        <a:t>V0322</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U-129A</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4.99</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0.72087</a:t>
                      </a:r>
                    </a:p>
                    <a:p>
                      <a:pPr marL="0" marR="0" algn="ctr" hangingPunct="0">
                        <a:lnSpc>
                          <a:spcPct val="150000"/>
                        </a:lnSpc>
                        <a:spcBef>
                          <a:spcPts val="0"/>
                        </a:spcBef>
                        <a:spcAft>
                          <a:spcPts val="0"/>
                        </a:spcAft>
                      </a:pPr>
                      <a:r>
                        <a:rPr lang="en-US" sz="1200" dirty="0">
                          <a:effectLst/>
                        </a:rPr>
                        <a:t>±0.00039</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99.27382</a:t>
                      </a:r>
                    </a:p>
                    <a:p>
                      <a:pPr marL="0" marR="0" algn="ctr" hangingPunct="0">
                        <a:lnSpc>
                          <a:spcPct val="150000"/>
                        </a:lnSpc>
                        <a:spcBef>
                          <a:spcPts val="0"/>
                        </a:spcBef>
                        <a:spcAft>
                          <a:spcPts val="0"/>
                        </a:spcAft>
                      </a:pPr>
                      <a:r>
                        <a:rPr lang="en-US" sz="1200">
                          <a:effectLst/>
                        </a:rPr>
                        <a:t>±0.00039</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0.0052962±.0000038</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0.0000097±.0000012</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2568717224"/>
                  </a:ext>
                </a:extLst>
              </a:tr>
              <a:tr h="543917">
                <a:tc>
                  <a:txBody>
                    <a:bodyPr/>
                    <a:lstStyle/>
                    <a:p>
                      <a:pPr marL="0" marR="0" algn="ctr" hangingPunct="0">
                        <a:lnSpc>
                          <a:spcPct val="150000"/>
                        </a:lnSpc>
                        <a:spcBef>
                          <a:spcPts val="0"/>
                        </a:spcBef>
                        <a:spcAft>
                          <a:spcPts val="0"/>
                        </a:spcAft>
                      </a:pPr>
                      <a:r>
                        <a:rPr lang="en-US" sz="1200">
                          <a:effectLst/>
                        </a:rPr>
                        <a:t>V0324</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U030A</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5.06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3.0404</a:t>
                      </a:r>
                    </a:p>
                    <a:p>
                      <a:pPr marL="0" marR="0" algn="ctr" hangingPunct="0">
                        <a:lnSpc>
                          <a:spcPct val="150000"/>
                        </a:lnSpc>
                        <a:spcBef>
                          <a:spcPts val="0"/>
                        </a:spcBef>
                        <a:spcAft>
                          <a:spcPts val="0"/>
                        </a:spcAft>
                      </a:pPr>
                      <a:r>
                        <a:rPr lang="en-US" sz="1200">
                          <a:effectLst/>
                        </a:rPr>
                        <a:t>±0.0016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96.9312</a:t>
                      </a:r>
                    </a:p>
                    <a:p>
                      <a:pPr marL="0" marR="0" algn="ctr" hangingPunct="0">
                        <a:lnSpc>
                          <a:spcPct val="150000"/>
                        </a:lnSpc>
                        <a:spcBef>
                          <a:spcPts val="0"/>
                        </a:spcBef>
                        <a:spcAft>
                          <a:spcPts val="0"/>
                        </a:spcAft>
                      </a:pPr>
                      <a:r>
                        <a:rPr lang="en-US" sz="1200">
                          <a:effectLst/>
                        </a:rPr>
                        <a:t>±0.0016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0.02778</a:t>
                      </a:r>
                    </a:p>
                    <a:p>
                      <a:pPr marL="0" marR="0" algn="ctr" hangingPunct="0">
                        <a:lnSpc>
                          <a:spcPct val="150000"/>
                        </a:lnSpc>
                        <a:spcBef>
                          <a:spcPts val="0"/>
                        </a:spcBef>
                        <a:spcAft>
                          <a:spcPts val="0"/>
                        </a:spcAft>
                      </a:pPr>
                      <a:r>
                        <a:rPr lang="en-US" sz="1200">
                          <a:effectLst/>
                        </a:rPr>
                        <a:t>±0.00006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0.000599</a:t>
                      </a:r>
                    </a:p>
                    <a:p>
                      <a:pPr marL="0" marR="0" algn="ctr" hangingPunct="0">
                        <a:lnSpc>
                          <a:spcPct val="150000"/>
                        </a:lnSpc>
                        <a:spcBef>
                          <a:spcPts val="0"/>
                        </a:spcBef>
                        <a:spcAft>
                          <a:spcPts val="0"/>
                        </a:spcAft>
                      </a:pPr>
                      <a:r>
                        <a:rPr lang="en-US" sz="1200">
                          <a:effectLst/>
                        </a:rPr>
                        <a:t>±0.000005</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2580554817"/>
                  </a:ext>
                </a:extLst>
              </a:tr>
              <a:tr h="543917">
                <a:tc>
                  <a:txBody>
                    <a:bodyPr/>
                    <a:lstStyle/>
                    <a:p>
                      <a:pPr marL="0" marR="0" algn="ctr" hangingPunct="0">
                        <a:lnSpc>
                          <a:spcPct val="150000"/>
                        </a:lnSpc>
                        <a:spcBef>
                          <a:spcPts val="0"/>
                        </a:spcBef>
                        <a:spcAft>
                          <a:spcPts val="0"/>
                        </a:spcAft>
                      </a:pPr>
                      <a:r>
                        <a:rPr lang="en-US" sz="1200">
                          <a:effectLst/>
                        </a:rPr>
                        <a:t>V0328</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U0002</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5.03</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0.01755</a:t>
                      </a:r>
                    </a:p>
                    <a:p>
                      <a:pPr marL="0" marR="0" algn="ctr" hangingPunct="0">
                        <a:lnSpc>
                          <a:spcPct val="150000"/>
                        </a:lnSpc>
                        <a:spcBef>
                          <a:spcPts val="0"/>
                        </a:spcBef>
                        <a:spcAft>
                          <a:spcPts val="0"/>
                        </a:spcAft>
                      </a:pPr>
                      <a:r>
                        <a:rPr lang="en-US" sz="1200">
                          <a:effectLst/>
                        </a:rPr>
                        <a:t>±0.00005</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99.9823</a:t>
                      </a:r>
                    </a:p>
                    <a:p>
                      <a:pPr marL="0" marR="0" algn="ctr" hangingPunct="0">
                        <a:lnSpc>
                          <a:spcPct val="150000"/>
                        </a:lnSpc>
                        <a:spcBef>
                          <a:spcPts val="0"/>
                        </a:spcBef>
                        <a:spcAft>
                          <a:spcPts val="0"/>
                        </a:spcAft>
                      </a:pPr>
                      <a:r>
                        <a:rPr lang="en-US" sz="1200">
                          <a:effectLst/>
                        </a:rPr>
                        <a:t>±0.0001</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0.00016</a:t>
                      </a:r>
                    </a:p>
                    <a:p>
                      <a:pPr marL="0" marR="0" algn="ctr" hangingPunct="0">
                        <a:lnSpc>
                          <a:spcPct val="150000"/>
                        </a:lnSpc>
                        <a:spcBef>
                          <a:spcPts val="0"/>
                        </a:spcBef>
                        <a:spcAft>
                          <a:spcPts val="0"/>
                        </a:spcAft>
                      </a:pPr>
                      <a:r>
                        <a:rPr lang="en-US" sz="1200">
                          <a:effectLst/>
                        </a:rPr>
                        <a:t>±0.00001</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&lt;.00001</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1604839041"/>
                  </a:ext>
                </a:extLst>
              </a:tr>
              <a:tr h="543917">
                <a:tc>
                  <a:txBody>
                    <a:bodyPr/>
                    <a:lstStyle/>
                    <a:p>
                      <a:pPr marL="0" marR="0" algn="ctr" hangingPunct="0">
                        <a:lnSpc>
                          <a:spcPct val="150000"/>
                        </a:lnSpc>
                        <a:spcBef>
                          <a:spcPts val="0"/>
                        </a:spcBef>
                        <a:spcAft>
                          <a:spcPts val="0"/>
                        </a:spcAft>
                      </a:pPr>
                      <a:r>
                        <a:rPr lang="en-US" sz="1200">
                          <a:effectLst/>
                        </a:rPr>
                        <a:t>V0332</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U0200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5.04</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20.013</a:t>
                      </a:r>
                    </a:p>
                    <a:p>
                      <a:pPr marL="0" marR="0" algn="ctr" hangingPunct="0">
                        <a:lnSpc>
                          <a:spcPct val="150000"/>
                        </a:lnSpc>
                        <a:spcBef>
                          <a:spcPts val="0"/>
                        </a:spcBef>
                        <a:spcAft>
                          <a:spcPts val="0"/>
                        </a:spcAft>
                      </a:pPr>
                      <a:r>
                        <a:rPr lang="en-US" sz="1200">
                          <a:effectLst/>
                        </a:rPr>
                        <a:t>±0.020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79.651</a:t>
                      </a:r>
                    </a:p>
                    <a:p>
                      <a:pPr marL="0" marR="0" algn="ctr" hangingPunct="0">
                        <a:lnSpc>
                          <a:spcPct val="150000"/>
                        </a:lnSpc>
                        <a:spcBef>
                          <a:spcPts val="0"/>
                        </a:spcBef>
                        <a:spcAft>
                          <a:spcPts val="0"/>
                        </a:spcAft>
                      </a:pPr>
                      <a:r>
                        <a:rPr lang="en-US" sz="1200">
                          <a:effectLst/>
                        </a:rPr>
                        <a:t>±0.021</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0.1246</a:t>
                      </a:r>
                    </a:p>
                    <a:p>
                      <a:pPr marL="0" marR="0" algn="ctr" hangingPunct="0">
                        <a:lnSpc>
                          <a:spcPct val="150000"/>
                        </a:lnSpc>
                        <a:spcBef>
                          <a:spcPts val="0"/>
                        </a:spcBef>
                        <a:spcAft>
                          <a:spcPts val="0"/>
                        </a:spcAft>
                      </a:pPr>
                      <a:r>
                        <a:rPr lang="en-US" sz="1200">
                          <a:effectLst/>
                        </a:rPr>
                        <a:t>±0.0003</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0.2116</a:t>
                      </a:r>
                    </a:p>
                    <a:p>
                      <a:pPr marL="0" marR="0" algn="ctr" hangingPunct="0">
                        <a:lnSpc>
                          <a:spcPct val="150000"/>
                        </a:lnSpc>
                        <a:spcBef>
                          <a:spcPts val="0"/>
                        </a:spcBef>
                        <a:spcAft>
                          <a:spcPts val="0"/>
                        </a:spcAft>
                      </a:pPr>
                      <a:r>
                        <a:rPr lang="en-US" sz="1200">
                          <a:effectLst/>
                        </a:rPr>
                        <a:t>±0.0006</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968464862"/>
                  </a:ext>
                </a:extLst>
              </a:tr>
              <a:tr h="543917">
                <a:tc>
                  <a:txBody>
                    <a:bodyPr/>
                    <a:lstStyle/>
                    <a:p>
                      <a:pPr marL="0" marR="0" algn="ctr" hangingPunct="0">
                        <a:lnSpc>
                          <a:spcPct val="150000"/>
                        </a:lnSpc>
                        <a:spcBef>
                          <a:spcPts val="0"/>
                        </a:spcBef>
                        <a:spcAft>
                          <a:spcPts val="0"/>
                        </a:spcAft>
                      </a:pPr>
                      <a:r>
                        <a:rPr lang="en-US" sz="1200">
                          <a:effectLst/>
                        </a:rPr>
                        <a:t>V0336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U500</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4.94</a:t>
                      </a:r>
                      <a:endParaRPr lang="en-US" sz="1200" dirty="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49.696</a:t>
                      </a:r>
                    </a:p>
                    <a:p>
                      <a:pPr marL="0" marR="0" algn="ctr" hangingPunct="0">
                        <a:lnSpc>
                          <a:spcPct val="150000"/>
                        </a:lnSpc>
                        <a:spcBef>
                          <a:spcPts val="0"/>
                        </a:spcBef>
                        <a:spcAft>
                          <a:spcPts val="0"/>
                        </a:spcAft>
                      </a:pPr>
                      <a:r>
                        <a:rPr lang="en-US" sz="1200">
                          <a:effectLst/>
                        </a:rPr>
                        <a:t>±0.050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49.711</a:t>
                      </a:r>
                    </a:p>
                    <a:p>
                      <a:pPr marL="0" marR="0" algn="ctr" hangingPunct="0">
                        <a:lnSpc>
                          <a:spcPct val="150000"/>
                        </a:lnSpc>
                        <a:spcBef>
                          <a:spcPts val="0"/>
                        </a:spcBef>
                        <a:spcAft>
                          <a:spcPts val="0"/>
                        </a:spcAft>
                      </a:pPr>
                      <a:r>
                        <a:rPr lang="en-US" sz="1200">
                          <a:effectLst/>
                        </a:rPr>
                        <a:t>±0.050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0.5181</a:t>
                      </a:r>
                    </a:p>
                    <a:p>
                      <a:pPr marL="0" marR="0" algn="ctr" hangingPunct="0">
                        <a:lnSpc>
                          <a:spcPct val="150000"/>
                        </a:lnSpc>
                        <a:spcBef>
                          <a:spcPts val="0"/>
                        </a:spcBef>
                        <a:spcAft>
                          <a:spcPts val="0"/>
                        </a:spcAft>
                      </a:pPr>
                      <a:r>
                        <a:rPr lang="en-US" sz="1200">
                          <a:effectLst/>
                        </a:rPr>
                        <a:t>±0.0008</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0.0755</a:t>
                      </a:r>
                    </a:p>
                    <a:p>
                      <a:pPr marL="0" marR="0" algn="ctr" hangingPunct="0">
                        <a:lnSpc>
                          <a:spcPct val="150000"/>
                        </a:lnSpc>
                        <a:spcBef>
                          <a:spcPts val="0"/>
                        </a:spcBef>
                        <a:spcAft>
                          <a:spcPts val="0"/>
                        </a:spcAft>
                      </a:pPr>
                      <a:r>
                        <a:rPr lang="en-US" sz="1200">
                          <a:effectLst/>
                        </a:rPr>
                        <a:t>±0.0003</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1777101912"/>
                  </a:ext>
                </a:extLst>
              </a:tr>
              <a:tr h="543917">
                <a:tc>
                  <a:txBody>
                    <a:bodyPr/>
                    <a:lstStyle/>
                    <a:p>
                      <a:pPr marL="0" marR="0" algn="ctr" hangingPunct="0">
                        <a:lnSpc>
                          <a:spcPct val="150000"/>
                        </a:lnSpc>
                        <a:spcBef>
                          <a:spcPts val="0"/>
                        </a:spcBef>
                        <a:spcAft>
                          <a:spcPts val="0"/>
                        </a:spcAft>
                      </a:pPr>
                      <a:r>
                        <a:rPr lang="en-US" sz="1200">
                          <a:effectLst/>
                        </a:rPr>
                        <a:t>V0340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U630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5.07</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63.353</a:t>
                      </a:r>
                    </a:p>
                    <a:p>
                      <a:pPr marL="0" marR="0" algn="ctr" hangingPunct="0">
                        <a:lnSpc>
                          <a:spcPct val="150000"/>
                        </a:lnSpc>
                        <a:spcBef>
                          <a:spcPts val="0"/>
                        </a:spcBef>
                        <a:spcAft>
                          <a:spcPts val="0"/>
                        </a:spcAft>
                      </a:pPr>
                      <a:r>
                        <a:rPr lang="en-US" sz="1200">
                          <a:effectLst/>
                        </a:rPr>
                        <a:t>±0.020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35.066</a:t>
                      </a:r>
                    </a:p>
                    <a:p>
                      <a:pPr marL="0" marR="0" algn="ctr" hangingPunct="0">
                        <a:lnSpc>
                          <a:spcPct val="150000"/>
                        </a:lnSpc>
                        <a:spcBef>
                          <a:spcPts val="0"/>
                        </a:spcBef>
                        <a:spcAft>
                          <a:spcPts val="0"/>
                        </a:spcAft>
                      </a:pPr>
                      <a:r>
                        <a:rPr lang="en-US" sz="1200">
                          <a:effectLst/>
                        </a:rPr>
                        <a:t>±0.020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0.61894</a:t>
                      </a:r>
                    </a:p>
                    <a:p>
                      <a:pPr marL="0" marR="0" algn="ctr" hangingPunct="0">
                        <a:lnSpc>
                          <a:spcPct val="150000"/>
                        </a:lnSpc>
                        <a:spcBef>
                          <a:spcPts val="0"/>
                        </a:spcBef>
                        <a:spcAft>
                          <a:spcPts val="0"/>
                        </a:spcAft>
                      </a:pPr>
                      <a:r>
                        <a:rPr lang="en-US" sz="1200">
                          <a:effectLst/>
                        </a:rPr>
                        <a:t>±0.00043</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0.96230</a:t>
                      </a:r>
                    </a:p>
                    <a:p>
                      <a:pPr marL="0" marR="0" algn="ctr" hangingPunct="0">
                        <a:lnSpc>
                          <a:spcPct val="150000"/>
                        </a:lnSpc>
                        <a:spcBef>
                          <a:spcPts val="0"/>
                        </a:spcBef>
                        <a:spcAft>
                          <a:spcPts val="0"/>
                        </a:spcAft>
                      </a:pPr>
                      <a:r>
                        <a:rPr lang="en-US" sz="1200">
                          <a:effectLst/>
                        </a:rPr>
                        <a:t>±0.00067</a:t>
                      </a:r>
                      <a:endParaRPr lang="en-US" sz="120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159039715"/>
                  </a:ext>
                </a:extLst>
              </a:tr>
              <a:tr h="543917">
                <a:tc>
                  <a:txBody>
                    <a:bodyPr/>
                    <a:lstStyle/>
                    <a:p>
                      <a:pPr marL="0" marR="0" algn="ctr" hangingPunct="0">
                        <a:lnSpc>
                          <a:spcPct val="150000"/>
                        </a:lnSpc>
                        <a:spcBef>
                          <a:spcPts val="0"/>
                        </a:spcBef>
                        <a:spcAft>
                          <a:spcPts val="0"/>
                        </a:spcAft>
                      </a:pPr>
                      <a:r>
                        <a:rPr lang="en-US" sz="1200">
                          <a:effectLst/>
                        </a:rPr>
                        <a:t>V0344</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U970</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4.91</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97.663</a:t>
                      </a:r>
                    </a:p>
                    <a:p>
                      <a:pPr marL="0" marR="0" algn="ctr" hangingPunct="0">
                        <a:lnSpc>
                          <a:spcPct val="150000"/>
                        </a:lnSpc>
                        <a:spcBef>
                          <a:spcPts val="0"/>
                        </a:spcBef>
                        <a:spcAft>
                          <a:spcPts val="0"/>
                        </a:spcAft>
                      </a:pPr>
                      <a:r>
                        <a:rPr lang="en-US" sz="1200">
                          <a:effectLst/>
                        </a:rPr>
                        <a:t>±0.003</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0.5229±.0006</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a:effectLst/>
                        </a:rPr>
                        <a:t>1.6653</a:t>
                      </a:r>
                    </a:p>
                    <a:p>
                      <a:pPr marL="0" marR="0" algn="ctr" hangingPunct="0">
                        <a:lnSpc>
                          <a:spcPct val="150000"/>
                        </a:lnSpc>
                        <a:spcBef>
                          <a:spcPts val="0"/>
                        </a:spcBef>
                        <a:spcAft>
                          <a:spcPts val="0"/>
                        </a:spcAft>
                      </a:pPr>
                      <a:r>
                        <a:rPr lang="en-US" sz="1200">
                          <a:effectLst/>
                        </a:rPr>
                        <a:t>±0.0017</a:t>
                      </a:r>
                      <a:endParaRPr lang="en-US" sz="1200">
                        <a:effectLst/>
                        <a:latin typeface="Times New Roman" panose="02020603050405020304" pitchFamily="18" charset="0"/>
                        <a:ea typeface="Times New Roman" panose="02020603050405020304" pitchFamily="18" charset="0"/>
                      </a:endParaRPr>
                    </a:p>
                  </a:txBody>
                  <a:tcPr marL="51802" marR="51802" marT="0" marB="0"/>
                </a:tc>
                <a:tc>
                  <a:txBody>
                    <a:bodyPr/>
                    <a:lstStyle/>
                    <a:p>
                      <a:pPr marL="0" marR="0" algn="ctr" hangingPunct="0">
                        <a:lnSpc>
                          <a:spcPct val="150000"/>
                        </a:lnSpc>
                        <a:spcBef>
                          <a:spcPts val="0"/>
                        </a:spcBef>
                        <a:spcAft>
                          <a:spcPts val="0"/>
                        </a:spcAft>
                      </a:pPr>
                      <a:r>
                        <a:rPr lang="en-US" sz="1200" dirty="0">
                          <a:effectLst/>
                        </a:rPr>
                        <a:t>0.1491</a:t>
                      </a:r>
                    </a:p>
                    <a:p>
                      <a:pPr marL="0" marR="0" algn="ctr" hangingPunct="0">
                        <a:lnSpc>
                          <a:spcPct val="150000"/>
                        </a:lnSpc>
                        <a:spcBef>
                          <a:spcPts val="0"/>
                        </a:spcBef>
                        <a:spcAft>
                          <a:spcPts val="0"/>
                        </a:spcAft>
                      </a:pPr>
                      <a:r>
                        <a:rPr lang="en-US" sz="1200" dirty="0">
                          <a:effectLst/>
                        </a:rPr>
                        <a:t>±0.0005</a:t>
                      </a:r>
                      <a:endParaRPr lang="en-US" sz="1200" dirty="0">
                        <a:effectLst/>
                        <a:latin typeface="Times New Roman" panose="02020603050405020304" pitchFamily="18" charset="0"/>
                        <a:ea typeface="Times New Roman" panose="02020603050405020304" pitchFamily="18" charset="0"/>
                      </a:endParaRPr>
                    </a:p>
                  </a:txBody>
                  <a:tcPr marL="51802" marR="51802" marT="0" marB="0"/>
                </a:tc>
                <a:extLst>
                  <a:ext uri="{0D108BD9-81ED-4DB2-BD59-A6C34878D82A}">
                    <a16:rowId xmlns:a16="http://schemas.microsoft.com/office/drawing/2014/main" val="92727504"/>
                  </a:ext>
                </a:extLst>
              </a:tr>
            </a:tbl>
          </a:graphicData>
        </a:graphic>
      </p:graphicFrame>
    </p:spTree>
    <p:extLst>
      <p:ext uri="{BB962C8B-B14F-4D97-AF65-F5344CB8AC3E}">
        <p14:creationId xmlns:p14="http://schemas.microsoft.com/office/powerpoint/2010/main" val="3212590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CD46-F11B-1D4B-AB7F-8E0E990369A7}"/>
              </a:ext>
            </a:extLst>
          </p:cNvPr>
          <p:cNvSpPr>
            <a:spLocks noGrp="1"/>
          </p:cNvSpPr>
          <p:nvPr>
            <p:ph type="title"/>
          </p:nvPr>
        </p:nvSpPr>
        <p:spPr/>
        <p:txBody>
          <a:bodyPr/>
          <a:lstStyle/>
          <a:p>
            <a:r>
              <a:rPr lang="en-US" dirty="0"/>
              <a:t>Methods: Tuning via grid search &amp; cross-validation</a:t>
            </a:r>
          </a:p>
        </p:txBody>
      </p:sp>
      <p:pic>
        <p:nvPicPr>
          <p:cNvPr id="5" name="Content Placeholder 4">
            <a:extLst>
              <a:ext uri="{FF2B5EF4-FFF2-40B4-BE49-F238E27FC236}">
                <a16:creationId xmlns:a16="http://schemas.microsoft.com/office/drawing/2014/main" id="{C5CFBED7-DEFF-8B4A-9531-C4D8479B229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004" y="4463207"/>
            <a:ext cx="3527814" cy="2394793"/>
          </a:xfrm>
          <a:prstGeom prst="rect">
            <a:avLst/>
          </a:prstGeom>
          <a:noFill/>
          <a:ln>
            <a:noFill/>
          </a:ln>
        </p:spPr>
      </p:pic>
      <p:pic>
        <p:nvPicPr>
          <p:cNvPr id="6" name="Picture 5">
            <a:extLst>
              <a:ext uri="{FF2B5EF4-FFF2-40B4-BE49-F238E27FC236}">
                <a16:creationId xmlns:a16="http://schemas.microsoft.com/office/drawing/2014/main" id="{69965C68-2240-AE4A-B919-EE0959C044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84746"/>
            <a:ext cx="3585138" cy="4402183"/>
          </a:xfrm>
          <a:prstGeom prst="rect">
            <a:avLst/>
          </a:prstGeom>
          <a:noFill/>
          <a:ln>
            <a:noFill/>
          </a:ln>
        </p:spPr>
      </p:pic>
      <p:pic>
        <p:nvPicPr>
          <p:cNvPr id="7" name="Picture 6">
            <a:extLst>
              <a:ext uri="{FF2B5EF4-FFF2-40B4-BE49-F238E27FC236}">
                <a16:creationId xmlns:a16="http://schemas.microsoft.com/office/drawing/2014/main" id="{C0150652-CD21-1C41-BD4D-3A654B3483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9644" y="1928559"/>
            <a:ext cx="3645706" cy="2322872"/>
          </a:xfrm>
          <a:prstGeom prst="rect">
            <a:avLst/>
          </a:prstGeom>
          <a:noFill/>
          <a:ln>
            <a:noFill/>
          </a:ln>
        </p:spPr>
      </p:pic>
      <p:sp>
        <p:nvSpPr>
          <p:cNvPr id="8" name="Content Placeholder 2">
            <a:extLst>
              <a:ext uri="{FF2B5EF4-FFF2-40B4-BE49-F238E27FC236}">
                <a16:creationId xmlns:a16="http://schemas.microsoft.com/office/drawing/2014/main" id="{3FC43AEE-CA2D-7A47-B1D2-D15D5313F61E}"/>
              </a:ext>
            </a:extLst>
          </p:cNvPr>
          <p:cNvSpPr>
            <a:spLocks noGrp="1"/>
          </p:cNvSpPr>
          <p:nvPr>
            <p:ph sz="half" idx="1"/>
          </p:nvPr>
        </p:nvSpPr>
        <p:spPr>
          <a:xfrm>
            <a:off x="147158" y="1561417"/>
            <a:ext cx="3191719" cy="486958"/>
          </a:xfrm>
        </p:spPr>
        <p:txBody>
          <a:bodyPr>
            <a:normAutofit/>
          </a:bodyPr>
          <a:lstStyle/>
          <a:p>
            <a:pPr marL="0" indent="0">
              <a:buNone/>
            </a:pPr>
            <a:r>
              <a:rPr lang="en-US" sz="2000" dirty="0"/>
              <a:t>Ridge Regression Grid Search</a:t>
            </a:r>
          </a:p>
        </p:txBody>
      </p:sp>
      <p:sp>
        <p:nvSpPr>
          <p:cNvPr id="9" name="Rectangle 8">
            <a:extLst>
              <a:ext uri="{FF2B5EF4-FFF2-40B4-BE49-F238E27FC236}">
                <a16:creationId xmlns:a16="http://schemas.microsoft.com/office/drawing/2014/main" id="{03F261D8-4BEF-774A-B362-470B208EE953}"/>
              </a:ext>
            </a:extLst>
          </p:cNvPr>
          <p:cNvSpPr/>
          <p:nvPr/>
        </p:nvSpPr>
        <p:spPr>
          <a:xfrm>
            <a:off x="4572000" y="1562925"/>
            <a:ext cx="4838574" cy="400110"/>
          </a:xfrm>
          <a:prstGeom prst="rect">
            <a:avLst/>
          </a:prstGeom>
        </p:spPr>
        <p:txBody>
          <a:bodyPr wrap="square">
            <a:spAutoFit/>
          </a:bodyPr>
          <a:lstStyle/>
          <a:p>
            <a:r>
              <a:rPr lang="en-US" sz="2000" dirty="0"/>
              <a:t>Decision Tree Multi Parameter Grid Search</a:t>
            </a:r>
          </a:p>
        </p:txBody>
      </p:sp>
      <p:sp>
        <p:nvSpPr>
          <p:cNvPr id="10" name="Rectangle 9">
            <a:extLst>
              <a:ext uri="{FF2B5EF4-FFF2-40B4-BE49-F238E27FC236}">
                <a16:creationId xmlns:a16="http://schemas.microsoft.com/office/drawing/2014/main" id="{2B8B011C-FC84-CE40-A1B1-1FA28026AB34}"/>
              </a:ext>
            </a:extLst>
          </p:cNvPr>
          <p:cNvSpPr/>
          <p:nvPr/>
        </p:nvSpPr>
        <p:spPr>
          <a:xfrm>
            <a:off x="4987536" y="4229561"/>
            <a:ext cx="3527814" cy="400110"/>
          </a:xfrm>
          <a:prstGeom prst="rect">
            <a:avLst/>
          </a:prstGeom>
        </p:spPr>
        <p:txBody>
          <a:bodyPr wrap="square">
            <a:spAutoFit/>
          </a:bodyPr>
          <a:lstStyle/>
          <a:p>
            <a:r>
              <a:rPr lang="en-US" sz="2000" dirty="0"/>
              <a:t>The Cross-Validation Procedure</a:t>
            </a:r>
          </a:p>
        </p:txBody>
      </p:sp>
      <p:sp>
        <p:nvSpPr>
          <p:cNvPr id="12" name="Slide Number Placeholder 11">
            <a:extLst>
              <a:ext uri="{FF2B5EF4-FFF2-40B4-BE49-F238E27FC236}">
                <a16:creationId xmlns:a16="http://schemas.microsoft.com/office/drawing/2014/main" id="{1B0771DA-C5F3-D04D-A7C2-8D11B7C2DF8F}"/>
              </a:ext>
            </a:extLst>
          </p:cNvPr>
          <p:cNvSpPr>
            <a:spLocks noGrp="1"/>
          </p:cNvSpPr>
          <p:nvPr>
            <p:ph type="sldNum" sz="quarter" idx="12"/>
          </p:nvPr>
        </p:nvSpPr>
        <p:spPr/>
        <p:txBody>
          <a:bodyPr/>
          <a:lstStyle/>
          <a:p>
            <a:fld id="{3F94819F-C7AC-144E-8DAF-0D1659607E0C}" type="slidenum">
              <a:rPr lang="en-US" smtClean="0"/>
              <a:t>27</a:t>
            </a:fld>
            <a:endParaRPr lang="en-US"/>
          </a:p>
        </p:txBody>
      </p:sp>
    </p:spTree>
    <p:extLst>
      <p:ext uri="{BB962C8B-B14F-4D97-AF65-F5344CB8AC3E}">
        <p14:creationId xmlns:p14="http://schemas.microsoft.com/office/powerpoint/2010/main" val="140529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34C2-31C6-314D-89BB-6C8C7134F21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0ED6B1C-A8DC-2B42-86DC-40D6B3E61E99}"/>
              </a:ext>
            </a:extLst>
          </p:cNvPr>
          <p:cNvSpPr>
            <a:spLocks noGrp="1"/>
          </p:cNvSpPr>
          <p:nvPr>
            <p:ph sz="half" idx="1"/>
          </p:nvPr>
        </p:nvSpPr>
        <p:spPr>
          <a:xfrm>
            <a:off x="628650" y="1825624"/>
            <a:ext cx="3886200" cy="4667249"/>
          </a:xfrm>
        </p:spPr>
        <p:txBody>
          <a:bodyPr/>
          <a:lstStyle/>
          <a:p>
            <a:r>
              <a:rPr lang="en-US" dirty="0"/>
              <a:t>Simulations</a:t>
            </a:r>
          </a:p>
          <a:p>
            <a:pPr lvl="1"/>
            <a:r>
              <a:rPr lang="en-US" dirty="0"/>
              <a:t>Fixed </a:t>
            </a:r>
            <a:r>
              <a:rPr lang="en-US" dirty="0" err="1"/>
              <a:t>t</a:t>
            </a:r>
            <a:r>
              <a:rPr lang="en-US" baseline="-25000" dirty="0" err="1"/>
              <a:t>irr</a:t>
            </a:r>
            <a:endParaRPr lang="en-US" baseline="-25000" dirty="0"/>
          </a:p>
          <a:p>
            <a:pPr lvl="2"/>
            <a:r>
              <a:rPr lang="en-US" dirty="0"/>
              <a:t>Compare the algorithms to each other</a:t>
            </a:r>
          </a:p>
          <a:p>
            <a:pPr lvl="1"/>
            <a:r>
              <a:rPr lang="en-US" dirty="0"/>
              <a:t>Variable </a:t>
            </a:r>
            <a:r>
              <a:rPr lang="en-US" dirty="0" err="1"/>
              <a:t>t</a:t>
            </a:r>
            <a:r>
              <a:rPr lang="en-US" baseline="-25000" dirty="0" err="1"/>
              <a:t>irr</a:t>
            </a:r>
            <a:r>
              <a:rPr lang="en-US" dirty="0"/>
              <a:t> and training/testing mismatches</a:t>
            </a:r>
          </a:p>
          <a:p>
            <a:pPr lvl="2"/>
            <a:r>
              <a:rPr lang="en-US" dirty="0"/>
              <a:t>Characterize model generalization performance</a:t>
            </a:r>
          </a:p>
          <a:p>
            <a:pPr lvl="1"/>
            <a:endParaRPr lang="en-US" dirty="0"/>
          </a:p>
          <a:p>
            <a:endParaRPr lang="en-US" dirty="0"/>
          </a:p>
        </p:txBody>
      </p:sp>
      <p:sp>
        <p:nvSpPr>
          <p:cNvPr id="4" name="Content Placeholder 3">
            <a:extLst>
              <a:ext uri="{FF2B5EF4-FFF2-40B4-BE49-F238E27FC236}">
                <a16:creationId xmlns:a16="http://schemas.microsoft.com/office/drawing/2014/main" id="{2090E0F8-AF28-C849-8F83-F4823999EBB0}"/>
              </a:ext>
            </a:extLst>
          </p:cNvPr>
          <p:cNvSpPr>
            <a:spLocks noGrp="1"/>
          </p:cNvSpPr>
          <p:nvPr>
            <p:ph sz="half" idx="2"/>
          </p:nvPr>
        </p:nvSpPr>
        <p:spPr>
          <a:xfrm>
            <a:off x="4629150" y="1825625"/>
            <a:ext cx="3886200" cy="4667248"/>
          </a:xfrm>
        </p:spPr>
        <p:txBody>
          <a:bodyPr/>
          <a:lstStyle/>
          <a:p>
            <a:r>
              <a:rPr lang="en-US" dirty="0"/>
              <a:t>Experimental Measurements</a:t>
            </a:r>
          </a:p>
          <a:p>
            <a:pPr lvl="1"/>
            <a:r>
              <a:rPr lang="en-US" dirty="0"/>
              <a:t>Down-binning method for data truncation</a:t>
            </a:r>
          </a:p>
          <a:p>
            <a:pPr lvl="1"/>
            <a:r>
              <a:rPr lang="en-US" dirty="0"/>
              <a:t>PCA method for data truncation</a:t>
            </a:r>
          </a:p>
          <a:p>
            <a:pPr lvl="2"/>
            <a:r>
              <a:rPr lang="en-US" dirty="0"/>
              <a:t>Alternative method to down-binning for data truncation</a:t>
            </a:r>
          </a:p>
          <a:p>
            <a:endParaRPr lang="en-US" dirty="0"/>
          </a:p>
        </p:txBody>
      </p:sp>
      <p:sp>
        <p:nvSpPr>
          <p:cNvPr id="5" name="Slide Number Placeholder 4">
            <a:extLst>
              <a:ext uri="{FF2B5EF4-FFF2-40B4-BE49-F238E27FC236}">
                <a16:creationId xmlns:a16="http://schemas.microsoft.com/office/drawing/2014/main" id="{65ED9AB2-06DB-FA4E-B356-B798D651A709}"/>
              </a:ext>
            </a:extLst>
          </p:cNvPr>
          <p:cNvSpPr>
            <a:spLocks noGrp="1"/>
          </p:cNvSpPr>
          <p:nvPr>
            <p:ph type="sldNum" sz="quarter" idx="12"/>
          </p:nvPr>
        </p:nvSpPr>
        <p:spPr/>
        <p:txBody>
          <a:bodyPr/>
          <a:lstStyle/>
          <a:p>
            <a:fld id="{3F94819F-C7AC-144E-8DAF-0D1659607E0C}" type="slidenum">
              <a:rPr lang="en-US" smtClean="0"/>
              <a:t>28</a:t>
            </a:fld>
            <a:endParaRPr lang="en-US"/>
          </a:p>
        </p:txBody>
      </p:sp>
    </p:spTree>
    <p:extLst>
      <p:ext uri="{BB962C8B-B14F-4D97-AF65-F5344CB8AC3E}">
        <p14:creationId xmlns:p14="http://schemas.microsoft.com/office/powerpoint/2010/main" val="260341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275D-20E3-434C-AE9F-8FA7C158051F}"/>
              </a:ext>
            </a:extLst>
          </p:cNvPr>
          <p:cNvSpPr>
            <a:spLocks noGrp="1"/>
          </p:cNvSpPr>
          <p:nvPr>
            <p:ph type="title"/>
          </p:nvPr>
        </p:nvSpPr>
        <p:spPr/>
        <p:txBody>
          <a:bodyPr/>
          <a:lstStyle/>
          <a:p>
            <a:r>
              <a:rPr lang="en-US" dirty="0"/>
              <a:t>Results: Simulations – </a:t>
            </a:r>
            <a:br>
              <a:rPr lang="en-US" dirty="0"/>
            </a:br>
            <a:r>
              <a:rPr lang="en-US" dirty="0"/>
              <a:t>Fixed </a:t>
            </a:r>
            <a:r>
              <a:rPr lang="en-US" dirty="0" err="1"/>
              <a:t>t</a:t>
            </a:r>
            <a:r>
              <a:rPr lang="en-US" baseline="-25000" dirty="0" err="1"/>
              <a:t>irr</a:t>
            </a:r>
            <a:endParaRPr lang="en-US" dirty="0"/>
          </a:p>
        </p:txBody>
      </p:sp>
      <p:sp>
        <p:nvSpPr>
          <p:cNvPr id="3" name="Content Placeholder 2">
            <a:extLst>
              <a:ext uri="{FF2B5EF4-FFF2-40B4-BE49-F238E27FC236}">
                <a16:creationId xmlns:a16="http://schemas.microsoft.com/office/drawing/2014/main" id="{9896925D-8ED1-3D44-A5EA-29A74B106E46}"/>
              </a:ext>
            </a:extLst>
          </p:cNvPr>
          <p:cNvSpPr>
            <a:spLocks noGrp="1"/>
          </p:cNvSpPr>
          <p:nvPr>
            <p:ph sz="half" idx="1"/>
          </p:nvPr>
        </p:nvSpPr>
        <p:spPr/>
        <p:txBody>
          <a:bodyPr/>
          <a:lstStyle/>
          <a:p>
            <a:r>
              <a:rPr lang="en-US" dirty="0"/>
              <a:t>Decision trees and ensemble models had best performance</a:t>
            </a:r>
          </a:p>
          <a:p>
            <a:endParaRPr lang="en-US" dirty="0"/>
          </a:p>
        </p:txBody>
      </p:sp>
      <p:graphicFrame>
        <p:nvGraphicFramePr>
          <p:cNvPr id="5" name="Content Placeholder 5">
            <a:extLst>
              <a:ext uri="{FF2B5EF4-FFF2-40B4-BE49-F238E27FC236}">
                <a16:creationId xmlns:a16="http://schemas.microsoft.com/office/drawing/2014/main" id="{22F66BB4-7ABF-4846-B85F-21755CA0BD3B}"/>
              </a:ext>
            </a:extLst>
          </p:cNvPr>
          <p:cNvGraphicFramePr>
            <a:graphicFrameLocks/>
          </p:cNvGraphicFramePr>
          <p:nvPr>
            <p:extLst>
              <p:ext uri="{D42A27DB-BD31-4B8C-83A1-F6EECF244321}">
                <p14:modId xmlns:p14="http://schemas.microsoft.com/office/powerpoint/2010/main" val="3637979766"/>
              </p:ext>
            </p:extLst>
          </p:nvPr>
        </p:nvGraphicFramePr>
        <p:xfrm>
          <a:off x="0" y="4123243"/>
          <a:ext cx="4150696" cy="2734757"/>
        </p:xfrm>
        <a:graphic>
          <a:graphicData uri="http://schemas.openxmlformats.org/drawingml/2006/table">
            <a:tbl>
              <a:tblPr firstRow="1" firstCol="1" bandRow="1">
                <a:tableStyleId>{21E4AEA4-8DFA-4A89-87EB-49C32662AFE0}</a:tableStyleId>
              </a:tblPr>
              <a:tblGrid>
                <a:gridCol w="1870746">
                  <a:extLst>
                    <a:ext uri="{9D8B030D-6E8A-4147-A177-3AD203B41FA5}">
                      <a16:colId xmlns:a16="http://schemas.microsoft.com/office/drawing/2014/main" val="2546157686"/>
                    </a:ext>
                  </a:extLst>
                </a:gridCol>
                <a:gridCol w="1139975">
                  <a:extLst>
                    <a:ext uri="{9D8B030D-6E8A-4147-A177-3AD203B41FA5}">
                      <a16:colId xmlns:a16="http://schemas.microsoft.com/office/drawing/2014/main" val="3742538787"/>
                    </a:ext>
                  </a:extLst>
                </a:gridCol>
                <a:gridCol w="1139975">
                  <a:extLst>
                    <a:ext uri="{9D8B030D-6E8A-4147-A177-3AD203B41FA5}">
                      <a16:colId xmlns:a16="http://schemas.microsoft.com/office/drawing/2014/main" val="62504122"/>
                    </a:ext>
                  </a:extLst>
                </a:gridCol>
              </a:tblGrid>
              <a:tr h="529907">
                <a:tc>
                  <a:txBody>
                    <a:bodyPr/>
                    <a:lstStyle/>
                    <a:p>
                      <a:pPr marL="0" marR="0" algn="ctr" hangingPunct="0">
                        <a:lnSpc>
                          <a:spcPct val="150000"/>
                        </a:lnSpc>
                        <a:spcBef>
                          <a:spcPts val="0"/>
                        </a:spcBef>
                        <a:spcAft>
                          <a:spcPts val="0"/>
                        </a:spcAft>
                      </a:pPr>
                      <a:r>
                        <a:rPr lang="en-US" sz="1800">
                          <a:effectLst/>
                        </a:rPr>
                        <a:t>Model</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MAE</a:t>
                      </a:r>
                      <a:endParaRPr lang="en-US" sz="1800" dirty="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Std. dev.</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272008066"/>
                  </a:ext>
                </a:extLst>
              </a:tr>
              <a:tr h="250037">
                <a:tc>
                  <a:txBody>
                    <a:bodyPr/>
                    <a:lstStyle/>
                    <a:p>
                      <a:pPr marL="0" marR="0" algn="ctr" hangingPunct="0">
                        <a:lnSpc>
                          <a:spcPct val="150000"/>
                        </a:lnSpc>
                        <a:spcBef>
                          <a:spcPts val="0"/>
                        </a:spcBef>
                        <a:spcAft>
                          <a:spcPts val="0"/>
                        </a:spcAft>
                      </a:pPr>
                      <a:r>
                        <a:rPr lang="en-US" sz="1800">
                          <a:effectLst/>
                        </a:rPr>
                        <a:t>Ridge</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0.216</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0.168</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3007211299"/>
                  </a:ext>
                </a:extLst>
              </a:tr>
              <a:tr h="250037">
                <a:tc>
                  <a:txBody>
                    <a:bodyPr/>
                    <a:lstStyle/>
                    <a:p>
                      <a:pPr marL="0" marR="0" algn="ctr" hangingPunct="0">
                        <a:lnSpc>
                          <a:spcPct val="150000"/>
                        </a:lnSpc>
                        <a:spcBef>
                          <a:spcPts val="0"/>
                        </a:spcBef>
                        <a:spcAft>
                          <a:spcPts val="0"/>
                        </a:spcAft>
                      </a:pPr>
                      <a:r>
                        <a:rPr lang="en-US" sz="1800">
                          <a:effectLst/>
                        </a:rPr>
                        <a:t>Lasso</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0.216</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0.171</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458777180"/>
                  </a:ext>
                </a:extLst>
              </a:tr>
              <a:tr h="250037">
                <a:tc>
                  <a:txBody>
                    <a:bodyPr/>
                    <a:lstStyle/>
                    <a:p>
                      <a:pPr marL="0" marR="0" algn="ctr" hangingPunct="0">
                        <a:lnSpc>
                          <a:spcPct val="150000"/>
                        </a:lnSpc>
                        <a:spcBef>
                          <a:spcPts val="0"/>
                        </a:spcBef>
                        <a:spcAft>
                          <a:spcPts val="0"/>
                        </a:spcAft>
                      </a:pPr>
                      <a:r>
                        <a:rPr lang="en-US" sz="1800">
                          <a:effectLst/>
                        </a:rPr>
                        <a:t>Elastic Net</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0.216</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0.170</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415158608"/>
                  </a:ext>
                </a:extLst>
              </a:tr>
              <a:tr h="250037">
                <a:tc>
                  <a:txBody>
                    <a:bodyPr/>
                    <a:lstStyle/>
                    <a:p>
                      <a:pPr marL="0" marR="0" algn="ctr" hangingPunct="0">
                        <a:lnSpc>
                          <a:spcPct val="150000"/>
                        </a:lnSpc>
                        <a:spcBef>
                          <a:spcPts val="0"/>
                        </a:spcBef>
                        <a:spcAft>
                          <a:spcPts val="0"/>
                        </a:spcAft>
                      </a:pPr>
                      <a:r>
                        <a:rPr lang="en-US" sz="1800">
                          <a:effectLst/>
                        </a:rPr>
                        <a:t>Decision Tree</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0.019</a:t>
                      </a:r>
                      <a:endParaRPr lang="en-US" sz="1800" dirty="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0.076</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394964857"/>
                  </a:ext>
                </a:extLst>
              </a:tr>
              <a:tr h="250037">
                <a:tc>
                  <a:txBody>
                    <a:bodyPr/>
                    <a:lstStyle/>
                    <a:p>
                      <a:pPr marL="0" marR="0" algn="ctr" hangingPunct="0">
                        <a:lnSpc>
                          <a:spcPct val="150000"/>
                        </a:lnSpc>
                        <a:spcBef>
                          <a:spcPts val="0"/>
                        </a:spcBef>
                        <a:spcAft>
                          <a:spcPts val="0"/>
                        </a:spcAft>
                      </a:pPr>
                      <a:r>
                        <a:rPr lang="en-US" sz="1800">
                          <a:effectLst/>
                        </a:rPr>
                        <a:t>Random Forest</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0.018</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0.051</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149923543"/>
                  </a:ext>
                </a:extLst>
              </a:tr>
              <a:tr h="250037">
                <a:tc>
                  <a:txBody>
                    <a:bodyPr/>
                    <a:lstStyle/>
                    <a:p>
                      <a:pPr marL="0" marR="0" algn="ctr" hangingPunct="0">
                        <a:lnSpc>
                          <a:spcPct val="150000"/>
                        </a:lnSpc>
                        <a:spcBef>
                          <a:spcPts val="0"/>
                        </a:spcBef>
                        <a:spcAft>
                          <a:spcPts val="0"/>
                        </a:spcAft>
                      </a:pPr>
                      <a:r>
                        <a:rPr lang="en-US" sz="1800">
                          <a:effectLst/>
                        </a:rPr>
                        <a:t>Adaptive Boosting</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0.017</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0.070</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599660723"/>
                  </a:ext>
                </a:extLst>
              </a:tr>
            </a:tbl>
          </a:graphicData>
        </a:graphic>
      </p:graphicFrame>
      <p:pic>
        <p:nvPicPr>
          <p:cNvPr id="6" name="Content Placeholder 4" descr="C:\Users\awdre\AppData\Local\Microsoft\Windows\INetCache\Content.MSO\F656F4A2.tmp">
            <a:extLst>
              <a:ext uri="{FF2B5EF4-FFF2-40B4-BE49-F238E27FC236}">
                <a16:creationId xmlns:a16="http://schemas.microsoft.com/office/drawing/2014/main" id="{A1E2F473-C7B5-1941-96BF-98D313C70E94}"/>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314825" y="1282516"/>
            <a:ext cx="4829177" cy="4591845"/>
          </a:xfrm>
          <a:prstGeom prst="rect">
            <a:avLst/>
          </a:prstGeom>
          <a:noFill/>
          <a:ln>
            <a:noFill/>
          </a:ln>
        </p:spPr>
      </p:pic>
      <p:sp>
        <p:nvSpPr>
          <p:cNvPr id="7" name="Slide Number Placeholder 6">
            <a:extLst>
              <a:ext uri="{FF2B5EF4-FFF2-40B4-BE49-F238E27FC236}">
                <a16:creationId xmlns:a16="http://schemas.microsoft.com/office/drawing/2014/main" id="{603B9FDA-27C9-FB45-A4AA-D8B9A9F87851}"/>
              </a:ext>
            </a:extLst>
          </p:cNvPr>
          <p:cNvSpPr>
            <a:spLocks noGrp="1"/>
          </p:cNvSpPr>
          <p:nvPr>
            <p:ph type="sldNum" sz="quarter" idx="12"/>
          </p:nvPr>
        </p:nvSpPr>
        <p:spPr/>
        <p:txBody>
          <a:bodyPr/>
          <a:lstStyle/>
          <a:p>
            <a:fld id="{3F94819F-C7AC-144E-8DAF-0D1659607E0C}" type="slidenum">
              <a:rPr lang="en-US" smtClean="0"/>
              <a:t>29</a:t>
            </a:fld>
            <a:endParaRPr lang="en-US"/>
          </a:p>
        </p:txBody>
      </p:sp>
    </p:spTree>
    <p:extLst>
      <p:ext uri="{BB962C8B-B14F-4D97-AF65-F5344CB8AC3E}">
        <p14:creationId xmlns:p14="http://schemas.microsoft.com/office/powerpoint/2010/main" val="294854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74FD-D0E3-7542-A35C-F1C550B7FBDE}"/>
              </a:ext>
            </a:extLst>
          </p:cNvPr>
          <p:cNvSpPr>
            <a:spLocks noGrp="1"/>
          </p:cNvSpPr>
          <p:nvPr>
            <p:ph type="title"/>
          </p:nvPr>
        </p:nvSpPr>
        <p:spPr/>
        <p:txBody>
          <a:bodyPr/>
          <a:lstStyle/>
          <a:p>
            <a:r>
              <a:rPr lang="en-US" dirty="0"/>
              <a:t>Introduction: Problem Statement</a:t>
            </a:r>
          </a:p>
        </p:txBody>
      </p:sp>
      <p:sp>
        <p:nvSpPr>
          <p:cNvPr id="4" name="Content Placeholder 3">
            <a:extLst>
              <a:ext uri="{FF2B5EF4-FFF2-40B4-BE49-F238E27FC236}">
                <a16:creationId xmlns:a16="http://schemas.microsoft.com/office/drawing/2014/main" id="{61070816-1C81-B44A-80F3-5FB74BFCA990}"/>
              </a:ext>
            </a:extLst>
          </p:cNvPr>
          <p:cNvSpPr>
            <a:spLocks noGrp="1"/>
          </p:cNvSpPr>
          <p:nvPr>
            <p:ph sz="half" idx="1"/>
          </p:nvPr>
        </p:nvSpPr>
        <p:spPr>
          <a:xfrm>
            <a:off x="628650" y="1825625"/>
            <a:ext cx="3886200" cy="4933990"/>
          </a:xfrm>
        </p:spPr>
        <p:txBody>
          <a:bodyPr>
            <a:normAutofit fontScale="55000" lnSpcReduction="20000"/>
          </a:bodyPr>
          <a:lstStyle/>
          <a:p>
            <a:pPr marL="0" indent="0">
              <a:buNone/>
            </a:pPr>
            <a:r>
              <a:rPr lang="en-US" sz="3600" b="1" dirty="0"/>
              <a:t>Example problems in nuclear engineering, forensics, &amp; safeguards</a:t>
            </a:r>
          </a:p>
          <a:p>
            <a:r>
              <a:rPr lang="en-US" sz="3600" dirty="0"/>
              <a:t>Re-verification of spent nuclear fuel:</a:t>
            </a:r>
          </a:p>
          <a:p>
            <a:pPr lvl="1"/>
            <a:r>
              <a:rPr lang="en-US" sz="3300" dirty="0"/>
              <a:t>Burnup, cooling time, reactor type, shielding, enrichment, etc.</a:t>
            </a:r>
          </a:p>
          <a:p>
            <a:r>
              <a:rPr lang="en-US" sz="3600" dirty="0"/>
              <a:t>Characterization of nuclear weapon debris:</a:t>
            </a:r>
          </a:p>
          <a:p>
            <a:pPr lvl="1"/>
            <a:r>
              <a:rPr lang="en-US" sz="3300" dirty="0"/>
              <a:t>Fractionation, detonation height, detonation coordinates, weapon composition, etc.</a:t>
            </a:r>
          </a:p>
          <a:p>
            <a:r>
              <a:rPr lang="en-US" sz="3600" dirty="0"/>
              <a:t>Non-proliferation monitoring of nuclear fuel cycle for power production</a:t>
            </a:r>
          </a:p>
          <a:p>
            <a:r>
              <a:rPr lang="en-US" sz="3600" dirty="0"/>
              <a:t>Determining environmental contamination resulting from nuclear fuel cycle activities</a:t>
            </a:r>
          </a:p>
          <a:p>
            <a:endParaRPr lang="en-US" dirty="0"/>
          </a:p>
          <a:p>
            <a:endParaRPr lang="en-US" dirty="0"/>
          </a:p>
        </p:txBody>
      </p:sp>
      <p:sp>
        <p:nvSpPr>
          <p:cNvPr id="5" name="Content Placeholder 4">
            <a:extLst>
              <a:ext uri="{FF2B5EF4-FFF2-40B4-BE49-F238E27FC236}">
                <a16:creationId xmlns:a16="http://schemas.microsoft.com/office/drawing/2014/main" id="{123B6867-36FB-E448-A899-69DFAA25EC20}"/>
              </a:ext>
            </a:extLst>
          </p:cNvPr>
          <p:cNvSpPr>
            <a:spLocks noGrp="1"/>
          </p:cNvSpPr>
          <p:nvPr>
            <p:ph sz="half" idx="2"/>
          </p:nvPr>
        </p:nvSpPr>
        <p:spPr>
          <a:xfrm>
            <a:off x="4629150" y="1825624"/>
            <a:ext cx="4298950" cy="4933990"/>
          </a:xfrm>
        </p:spPr>
        <p:txBody>
          <a:bodyPr>
            <a:normAutofit fontScale="55000" lnSpcReduction="20000"/>
          </a:bodyPr>
          <a:lstStyle/>
          <a:p>
            <a:r>
              <a:rPr lang="en-US" sz="3600" b="1" i="1" dirty="0"/>
              <a:t>Q: What do all of these problems have in common?</a:t>
            </a:r>
          </a:p>
          <a:p>
            <a:r>
              <a:rPr lang="en-US" sz="3600" b="1" i="1" dirty="0"/>
              <a:t>A: Multiple degrees of freedom in unknown parameters which could influence measurements and make direct calculation of a target value intractable without dangerous assumptions. </a:t>
            </a:r>
          </a:p>
          <a:p>
            <a:r>
              <a:rPr lang="en-US" sz="3600" dirty="0"/>
              <a:t>Prediction methods which are insensitive to unknowns would therefore greatly improve many applications in nuclear engineering.</a:t>
            </a:r>
            <a:endParaRPr lang="en-US" sz="3600" b="1" i="1" dirty="0"/>
          </a:p>
          <a:p>
            <a:r>
              <a:rPr lang="en-US" sz="3600" dirty="0"/>
              <a:t>This presentation considers a sample “problem in a box” – </a:t>
            </a:r>
            <a:r>
              <a:rPr lang="en-US" sz="3600" b="1" dirty="0"/>
              <a:t>determining enrichment of irradiated uranium if the decay and/or irradiation times are unknown</a:t>
            </a:r>
            <a:r>
              <a:rPr lang="en-US" sz="3600" dirty="0"/>
              <a:t>.</a:t>
            </a:r>
          </a:p>
          <a:p>
            <a:endParaRPr lang="en-US" dirty="0"/>
          </a:p>
        </p:txBody>
      </p:sp>
      <p:sp>
        <p:nvSpPr>
          <p:cNvPr id="6" name="Slide Number Placeholder 5">
            <a:extLst>
              <a:ext uri="{FF2B5EF4-FFF2-40B4-BE49-F238E27FC236}">
                <a16:creationId xmlns:a16="http://schemas.microsoft.com/office/drawing/2014/main" id="{A190376A-630E-AB4B-85EF-E8832F6F40C4}"/>
              </a:ext>
            </a:extLst>
          </p:cNvPr>
          <p:cNvSpPr>
            <a:spLocks noGrp="1"/>
          </p:cNvSpPr>
          <p:nvPr>
            <p:ph type="sldNum" sz="quarter" idx="12"/>
          </p:nvPr>
        </p:nvSpPr>
        <p:spPr/>
        <p:txBody>
          <a:bodyPr/>
          <a:lstStyle/>
          <a:p>
            <a:fld id="{3F94819F-C7AC-144E-8DAF-0D1659607E0C}" type="slidenum">
              <a:rPr lang="en-US" smtClean="0"/>
              <a:t>3</a:t>
            </a:fld>
            <a:endParaRPr lang="en-US"/>
          </a:p>
        </p:txBody>
      </p:sp>
    </p:spTree>
    <p:extLst>
      <p:ext uri="{BB962C8B-B14F-4D97-AF65-F5344CB8AC3E}">
        <p14:creationId xmlns:p14="http://schemas.microsoft.com/office/powerpoint/2010/main" val="385662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CCBB-4099-E941-BB99-1B0186360309}"/>
              </a:ext>
            </a:extLst>
          </p:cNvPr>
          <p:cNvSpPr>
            <a:spLocks noGrp="1"/>
          </p:cNvSpPr>
          <p:nvPr>
            <p:ph type="title"/>
          </p:nvPr>
        </p:nvSpPr>
        <p:spPr/>
        <p:txBody>
          <a:bodyPr/>
          <a:lstStyle/>
          <a:p>
            <a:r>
              <a:rPr lang="en-US" dirty="0"/>
              <a:t>Results: Simulated Data – Training/Testing Data Mismatches</a:t>
            </a:r>
          </a:p>
        </p:txBody>
      </p:sp>
      <p:pic>
        <p:nvPicPr>
          <p:cNvPr id="5" name="Content Placeholder 4">
            <a:extLst>
              <a:ext uri="{FF2B5EF4-FFF2-40B4-BE49-F238E27FC236}">
                <a16:creationId xmlns:a16="http://schemas.microsoft.com/office/drawing/2014/main" id="{064C0DF4-0853-8F47-BBD5-267E56B1A7A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827" y="1883813"/>
            <a:ext cx="4513605" cy="2805753"/>
          </a:xfrm>
          <a:prstGeom prst="rect">
            <a:avLst/>
          </a:prstGeom>
          <a:noFill/>
          <a:ln>
            <a:noFill/>
          </a:ln>
        </p:spPr>
      </p:pic>
      <p:pic>
        <p:nvPicPr>
          <p:cNvPr id="6" name="Content Placeholder 5" descr="C:\Users\awdre\AppData\Local\Microsoft\Windows\INetCache\Content.MSO\6B2A9EA8.tmp">
            <a:extLst>
              <a:ext uri="{FF2B5EF4-FFF2-40B4-BE49-F238E27FC236}">
                <a16:creationId xmlns:a16="http://schemas.microsoft.com/office/drawing/2014/main" id="{BEEEE68E-7085-EA40-BBB9-3C517DA498DB}"/>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63361" y="1975253"/>
            <a:ext cx="4480639" cy="4882747"/>
          </a:xfrm>
          <a:prstGeom prst="rect">
            <a:avLst/>
          </a:prstGeom>
          <a:noFill/>
          <a:ln>
            <a:noFill/>
          </a:ln>
        </p:spPr>
      </p:pic>
      <p:sp>
        <p:nvSpPr>
          <p:cNvPr id="7" name="Rectangle 6">
            <a:extLst>
              <a:ext uri="{FF2B5EF4-FFF2-40B4-BE49-F238E27FC236}">
                <a16:creationId xmlns:a16="http://schemas.microsoft.com/office/drawing/2014/main" id="{144714BD-6180-084B-9766-CE0DE1D00E9B}"/>
              </a:ext>
            </a:extLst>
          </p:cNvPr>
          <p:cNvSpPr/>
          <p:nvPr/>
        </p:nvSpPr>
        <p:spPr>
          <a:xfrm>
            <a:off x="104503" y="5103674"/>
            <a:ext cx="4753247" cy="1754326"/>
          </a:xfrm>
          <a:prstGeom prst="rect">
            <a:avLst/>
          </a:prstGeom>
        </p:spPr>
        <p:txBody>
          <a:bodyPr wrap="square">
            <a:spAutoFit/>
          </a:bodyPr>
          <a:lstStyle/>
          <a:p>
            <a:r>
              <a:rPr lang="en-US" i="1" dirty="0"/>
              <a:t>Invariant</a:t>
            </a:r>
            <a:r>
              <a:rPr lang="en-US" dirty="0"/>
              <a:t> performance across the ranges considered!</a:t>
            </a:r>
          </a:p>
          <a:p>
            <a:r>
              <a:rPr lang="en-US" dirty="0"/>
              <a:t>How much further could these ranges be extended?</a:t>
            </a:r>
          </a:p>
          <a:p>
            <a:r>
              <a:rPr lang="en-US" dirty="0"/>
              <a:t>Which other parameters could be allowed to be unconstrained?</a:t>
            </a:r>
          </a:p>
        </p:txBody>
      </p:sp>
      <p:sp>
        <p:nvSpPr>
          <p:cNvPr id="8" name="Slide Number Placeholder 7">
            <a:extLst>
              <a:ext uri="{FF2B5EF4-FFF2-40B4-BE49-F238E27FC236}">
                <a16:creationId xmlns:a16="http://schemas.microsoft.com/office/drawing/2014/main" id="{D2983DCF-C0C0-9F41-AC4D-89E1A9B016B8}"/>
              </a:ext>
            </a:extLst>
          </p:cNvPr>
          <p:cNvSpPr>
            <a:spLocks noGrp="1"/>
          </p:cNvSpPr>
          <p:nvPr>
            <p:ph type="sldNum" sz="quarter" idx="12"/>
          </p:nvPr>
        </p:nvSpPr>
        <p:spPr/>
        <p:txBody>
          <a:bodyPr/>
          <a:lstStyle/>
          <a:p>
            <a:fld id="{3F94819F-C7AC-144E-8DAF-0D1659607E0C}" type="slidenum">
              <a:rPr lang="en-US" smtClean="0"/>
              <a:t>30</a:t>
            </a:fld>
            <a:endParaRPr lang="en-US"/>
          </a:p>
        </p:txBody>
      </p:sp>
    </p:spTree>
    <p:extLst>
      <p:ext uri="{BB962C8B-B14F-4D97-AF65-F5344CB8AC3E}">
        <p14:creationId xmlns:p14="http://schemas.microsoft.com/office/powerpoint/2010/main" val="320526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FD29-4F98-A945-BEBB-607D6998376B}"/>
              </a:ext>
            </a:extLst>
          </p:cNvPr>
          <p:cNvSpPr>
            <a:spLocks noGrp="1"/>
          </p:cNvSpPr>
          <p:nvPr>
            <p:ph type="title"/>
          </p:nvPr>
        </p:nvSpPr>
        <p:spPr/>
        <p:txBody>
          <a:bodyPr/>
          <a:lstStyle/>
          <a:p>
            <a:r>
              <a:rPr lang="en-US" dirty="0"/>
              <a:t>Results: Experimental Data – Spectra Visualization</a:t>
            </a:r>
          </a:p>
        </p:txBody>
      </p:sp>
      <p:sp>
        <p:nvSpPr>
          <p:cNvPr id="4" name="Content Placeholder 3">
            <a:extLst>
              <a:ext uri="{FF2B5EF4-FFF2-40B4-BE49-F238E27FC236}">
                <a16:creationId xmlns:a16="http://schemas.microsoft.com/office/drawing/2014/main" id="{744940C1-F496-B445-8BEE-BBD135531CAF}"/>
              </a:ext>
            </a:extLst>
          </p:cNvPr>
          <p:cNvSpPr>
            <a:spLocks noGrp="1"/>
          </p:cNvSpPr>
          <p:nvPr>
            <p:ph sz="half" idx="2"/>
          </p:nvPr>
        </p:nvSpPr>
        <p:spPr>
          <a:xfrm>
            <a:off x="6621515" y="1229710"/>
            <a:ext cx="2161847" cy="5628290"/>
          </a:xfrm>
        </p:spPr>
        <p:txBody>
          <a:bodyPr>
            <a:normAutofit/>
          </a:bodyPr>
          <a:lstStyle/>
          <a:p>
            <a:r>
              <a:rPr lang="en-US" sz="2000" dirty="0"/>
              <a:t>This figure shows the full 50-hour gamma-ray spectra for each of the seven enrichment levels experimentally measured.</a:t>
            </a:r>
          </a:p>
          <a:p>
            <a:r>
              <a:rPr lang="en-US" sz="2000" dirty="0"/>
              <a:t>Intuition check - enrichment correlated with total activity.</a:t>
            </a:r>
          </a:p>
          <a:p>
            <a:r>
              <a:rPr lang="en-US" sz="2000" dirty="0"/>
              <a:t>Each of these seven spectra contains 1,000 three-minute spectra.</a:t>
            </a:r>
          </a:p>
          <a:p>
            <a:endParaRPr lang="en-US" sz="2000" dirty="0"/>
          </a:p>
        </p:txBody>
      </p:sp>
      <p:pic>
        <p:nvPicPr>
          <p:cNvPr id="5" name="Content Placeholder 4" descr="C:\Users\awdre\AppData\Local\Microsoft\Windows\INetCache\Content.MSO\A528A58D.tmp">
            <a:extLst>
              <a:ext uri="{FF2B5EF4-FFF2-40B4-BE49-F238E27FC236}">
                <a16:creationId xmlns:a16="http://schemas.microsoft.com/office/drawing/2014/main" id="{7802B78A-99EF-6542-8103-B212A7E85B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 y="1690689"/>
            <a:ext cx="6624715" cy="4407408"/>
          </a:xfrm>
          <a:prstGeom prst="rect">
            <a:avLst/>
          </a:prstGeom>
          <a:noFill/>
          <a:ln>
            <a:noFill/>
          </a:ln>
        </p:spPr>
      </p:pic>
      <p:sp>
        <p:nvSpPr>
          <p:cNvPr id="6" name="Slide Number Placeholder 5">
            <a:extLst>
              <a:ext uri="{FF2B5EF4-FFF2-40B4-BE49-F238E27FC236}">
                <a16:creationId xmlns:a16="http://schemas.microsoft.com/office/drawing/2014/main" id="{67A2C5C8-BBE0-5541-BFD6-EC89D633A3A3}"/>
              </a:ext>
            </a:extLst>
          </p:cNvPr>
          <p:cNvSpPr>
            <a:spLocks noGrp="1"/>
          </p:cNvSpPr>
          <p:nvPr>
            <p:ph type="sldNum" sz="quarter" idx="12"/>
          </p:nvPr>
        </p:nvSpPr>
        <p:spPr/>
        <p:txBody>
          <a:bodyPr/>
          <a:lstStyle/>
          <a:p>
            <a:fld id="{3F94819F-C7AC-144E-8DAF-0D1659607E0C}" type="slidenum">
              <a:rPr lang="en-US" smtClean="0"/>
              <a:t>31</a:t>
            </a:fld>
            <a:endParaRPr lang="en-US"/>
          </a:p>
        </p:txBody>
      </p:sp>
    </p:spTree>
    <p:extLst>
      <p:ext uri="{BB962C8B-B14F-4D97-AF65-F5344CB8AC3E}">
        <p14:creationId xmlns:p14="http://schemas.microsoft.com/office/powerpoint/2010/main" val="2179943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1FBB-9398-7444-B349-844AE9C098C8}"/>
              </a:ext>
            </a:extLst>
          </p:cNvPr>
          <p:cNvSpPr>
            <a:spLocks noGrp="1"/>
          </p:cNvSpPr>
          <p:nvPr>
            <p:ph type="title"/>
          </p:nvPr>
        </p:nvSpPr>
        <p:spPr/>
        <p:txBody>
          <a:bodyPr>
            <a:normAutofit fontScale="90000"/>
          </a:bodyPr>
          <a:lstStyle/>
          <a:p>
            <a:r>
              <a:rPr lang="en-US" dirty="0"/>
              <a:t>Results: Experimental Data – Down-Binning Method for Data Truncation</a:t>
            </a:r>
          </a:p>
        </p:txBody>
      </p:sp>
      <p:sp>
        <p:nvSpPr>
          <p:cNvPr id="3" name="Content Placeholder 2">
            <a:extLst>
              <a:ext uri="{FF2B5EF4-FFF2-40B4-BE49-F238E27FC236}">
                <a16:creationId xmlns:a16="http://schemas.microsoft.com/office/drawing/2014/main" id="{76F4196B-E078-C94D-A56C-0ED5B06FAB8D}"/>
              </a:ext>
            </a:extLst>
          </p:cNvPr>
          <p:cNvSpPr>
            <a:spLocks noGrp="1"/>
          </p:cNvSpPr>
          <p:nvPr>
            <p:ph sz="half" idx="1"/>
          </p:nvPr>
        </p:nvSpPr>
        <p:spPr>
          <a:xfrm>
            <a:off x="239808" y="1825625"/>
            <a:ext cx="4275042" cy="2175669"/>
          </a:xfrm>
        </p:spPr>
        <p:txBody>
          <a:bodyPr>
            <a:normAutofit/>
          </a:bodyPr>
          <a:lstStyle/>
          <a:p>
            <a:pPr marL="214313" indent="-214313"/>
            <a:r>
              <a:rPr lang="en-US" sz="2000" dirty="0"/>
              <a:t>Linear models are now competitive</a:t>
            </a:r>
          </a:p>
          <a:p>
            <a:pPr marL="214313" indent="-214313"/>
            <a:r>
              <a:rPr lang="en-US" sz="2000" dirty="0"/>
              <a:t>Decision tree simple structure</a:t>
            </a:r>
          </a:p>
          <a:p>
            <a:pPr marL="214313" indent="-214313"/>
            <a:r>
              <a:rPr lang="en-US" sz="2000" dirty="0"/>
              <a:t>Energy binning factor of 64 (128 energy bins)</a:t>
            </a:r>
          </a:p>
          <a:p>
            <a:pPr marL="214313" indent="-214313"/>
            <a:r>
              <a:rPr lang="en-US" sz="2000" dirty="0"/>
              <a:t>Spectrum binning factor of 5 (15 minute spectra)</a:t>
            </a:r>
          </a:p>
          <a:p>
            <a:endParaRPr lang="en-US" sz="2000" dirty="0"/>
          </a:p>
        </p:txBody>
      </p:sp>
      <p:pic>
        <p:nvPicPr>
          <p:cNvPr id="5" name="Content Placeholder 4" descr="C:\Users\awdre\AppData\Local\Microsoft\Windows\INetCache\Content.MSO\D4504274.tmp">
            <a:extLst>
              <a:ext uri="{FF2B5EF4-FFF2-40B4-BE49-F238E27FC236}">
                <a16:creationId xmlns:a16="http://schemas.microsoft.com/office/drawing/2014/main" id="{367E9D44-E17D-E143-82D1-20AC8DE9360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629152" y="1648620"/>
            <a:ext cx="4460078" cy="4288536"/>
          </a:xfrm>
          <a:prstGeom prst="rect">
            <a:avLst/>
          </a:prstGeom>
          <a:noFill/>
          <a:ln>
            <a:noFill/>
          </a:ln>
        </p:spPr>
      </p:pic>
      <p:graphicFrame>
        <p:nvGraphicFramePr>
          <p:cNvPr id="6" name="Content Placeholder 5">
            <a:extLst>
              <a:ext uri="{FF2B5EF4-FFF2-40B4-BE49-F238E27FC236}">
                <a16:creationId xmlns:a16="http://schemas.microsoft.com/office/drawing/2014/main" id="{DA6E89F7-AFC0-9A4E-BD6D-2D947D2495D4}"/>
              </a:ext>
            </a:extLst>
          </p:cNvPr>
          <p:cNvGraphicFramePr>
            <a:graphicFrameLocks/>
          </p:cNvGraphicFramePr>
          <p:nvPr>
            <p:extLst>
              <p:ext uri="{D42A27DB-BD31-4B8C-83A1-F6EECF244321}">
                <p14:modId xmlns:p14="http://schemas.microsoft.com/office/powerpoint/2010/main" val="193232459"/>
              </p:ext>
            </p:extLst>
          </p:nvPr>
        </p:nvGraphicFramePr>
        <p:xfrm>
          <a:off x="239808" y="4001294"/>
          <a:ext cx="4332193" cy="2572325"/>
        </p:xfrm>
        <a:graphic>
          <a:graphicData uri="http://schemas.openxmlformats.org/drawingml/2006/table">
            <a:tbl>
              <a:tblPr firstRow="1" firstCol="1" bandRow="1">
                <a:tableStyleId>{21E4AEA4-8DFA-4A89-87EB-49C32662AFE0}</a:tableStyleId>
              </a:tblPr>
              <a:tblGrid>
                <a:gridCol w="1870746">
                  <a:extLst>
                    <a:ext uri="{9D8B030D-6E8A-4147-A177-3AD203B41FA5}">
                      <a16:colId xmlns:a16="http://schemas.microsoft.com/office/drawing/2014/main" val="3857040086"/>
                    </a:ext>
                  </a:extLst>
                </a:gridCol>
                <a:gridCol w="1264909">
                  <a:extLst>
                    <a:ext uri="{9D8B030D-6E8A-4147-A177-3AD203B41FA5}">
                      <a16:colId xmlns:a16="http://schemas.microsoft.com/office/drawing/2014/main" val="3842244751"/>
                    </a:ext>
                  </a:extLst>
                </a:gridCol>
                <a:gridCol w="1196538">
                  <a:extLst>
                    <a:ext uri="{9D8B030D-6E8A-4147-A177-3AD203B41FA5}">
                      <a16:colId xmlns:a16="http://schemas.microsoft.com/office/drawing/2014/main" val="2683391707"/>
                    </a:ext>
                  </a:extLst>
                </a:gridCol>
              </a:tblGrid>
              <a:tr h="284490">
                <a:tc>
                  <a:txBody>
                    <a:bodyPr/>
                    <a:lstStyle/>
                    <a:p>
                      <a:pPr marL="0" marR="0" algn="ctr" hangingPunct="0">
                        <a:lnSpc>
                          <a:spcPct val="150000"/>
                        </a:lnSpc>
                        <a:spcBef>
                          <a:spcPts val="0"/>
                        </a:spcBef>
                        <a:spcAft>
                          <a:spcPts val="0"/>
                        </a:spcAft>
                      </a:pPr>
                      <a:r>
                        <a:rPr lang="en-US" sz="1800">
                          <a:effectLst/>
                        </a:rPr>
                        <a:t>Model</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MAE</a:t>
                      </a:r>
                      <a:endParaRPr lang="en-US" sz="1800" dirty="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Std. Dev.</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2284505674"/>
                  </a:ext>
                </a:extLst>
              </a:tr>
              <a:tr h="284490">
                <a:tc>
                  <a:txBody>
                    <a:bodyPr/>
                    <a:lstStyle/>
                    <a:p>
                      <a:pPr marL="0" marR="0" algn="ctr" hangingPunct="0">
                        <a:lnSpc>
                          <a:spcPct val="150000"/>
                        </a:lnSpc>
                        <a:spcBef>
                          <a:spcPts val="0"/>
                        </a:spcBef>
                        <a:spcAft>
                          <a:spcPts val="0"/>
                        </a:spcAft>
                      </a:pPr>
                      <a:r>
                        <a:rPr lang="en-US" sz="1800">
                          <a:effectLst/>
                        </a:rPr>
                        <a:t>Ridge</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0.0566</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0.0454</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2669841620"/>
                  </a:ext>
                </a:extLst>
              </a:tr>
              <a:tr h="284490">
                <a:tc>
                  <a:txBody>
                    <a:bodyPr/>
                    <a:lstStyle/>
                    <a:p>
                      <a:pPr marL="0" marR="0" algn="ctr" hangingPunct="0">
                        <a:lnSpc>
                          <a:spcPct val="150000"/>
                        </a:lnSpc>
                        <a:spcBef>
                          <a:spcPts val="0"/>
                        </a:spcBef>
                        <a:spcAft>
                          <a:spcPts val="0"/>
                        </a:spcAft>
                      </a:pPr>
                      <a:r>
                        <a:rPr lang="en-US" sz="1800">
                          <a:effectLst/>
                        </a:rPr>
                        <a:t>Lasso</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0.0590</a:t>
                      </a:r>
                      <a:endParaRPr lang="en-US" sz="1800" dirty="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0.0467</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732974662"/>
                  </a:ext>
                </a:extLst>
              </a:tr>
              <a:tr h="284490">
                <a:tc>
                  <a:txBody>
                    <a:bodyPr/>
                    <a:lstStyle/>
                    <a:p>
                      <a:pPr marL="0" marR="0" algn="ctr" hangingPunct="0">
                        <a:lnSpc>
                          <a:spcPct val="150000"/>
                        </a:lnSpc>
                        <a:spcBef>
                          <a:spcPts val="0"/>
                        </a:spcBef>
                        <a:spcAft>
                          <a:spcPts val="0"/>
                        </a:spcAft>
                      </a:pPr>
                      <a:r>
                        <a:rPr lang="en-US" sz="1800">
                          <a:effectLst/>
                        </a:rPr>
                        <a:t>Elastic Net</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0.0587</a:t>
                      </a:r>
                      <a:endParaRPr lang="en-US" sz="1800" dirty="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0.0480</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3900057750"/>
                  </a:ext>
                </a:extLst>
              </a:tr>
              <a:tr h="284490">
                <a:tc>
                  <a:txBody>
                    <a:bodyPr/>
                    <a:lstStyle/>
                    <a:p>
                      <a:pPr marL="0" marR="0" algn="ctr" hangingPunct="0">
                        <a:lnSpc>
                          <a:spcPct val="150000"/>
                        </a:lnSpc>
                        <a:spcBef>
                          <a:spcPts val="0"/>
                        </a:spcBef>
                        <a:spcAft>
                          <a:spcPts val="0"/>
                        </a:spcAft>
                      </a:pPr>
                      <a:r>
                        <a:rPr lang="en-US" sz="1800">
                          <a:effectLst/>
                        </a:rPr>
                        <a:t>Decision Tree</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0.0227</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0.0818</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2805229035"/>
                  </a:ext>
                </a:extLst>
              </a:tr>
              <a:tr h="284490">
                <a:tc>
                  <a:txBody>
                    <a:bodyPr/>
                    <a:lstStyle/>
                    <a:p>
                      <a:pPr marL="0" marR="0" algn="ctr" hangingPunct="0">
                        <a:lnSpc>
                          <a:spcPct val="150000"/>
                        </a:lnSpc>
                        <a:spcBef>
                          <a:spcPts val="0"/>
                        </a:spcBef>
                        <a:spcAft>
                          <a:spcPts val="0"/>
                        </a:spcAft>
                      </a:pPr>
                      <a:r>
                        <a:rPr lang="en-US" sz="1800">
                          <a:effectLst/>
                        </a:rPr>
                        <a:t>Random Forest</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0.0302</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0.0577</a:t>
                      </a:r>
                      <a:endParaRPr lang="en-US" sz="180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1536597449"/>
                  </a:ext>
                </a:extLst>
              </a:tr>
              <a:tr h="284490">
                <a:tc>
                  <a:txBody>
                    <a:bodyPr/>
                    <a:lstStyle/>
                    <a:p>
                      <a:pPr marL="0" marR="0" algn="ctr" hangingPunct="0">
                        <a:lnSpc>
                          <a:spcPct val="150000"/>
                        </a:lnSpc>
                        <a:spcBef>
                          <a:spcPts val="0"/>
                        </a:spcBef>
                        <a:spcAft>
                          <a:spcPts val="0"/>
                        </a:spcAft>
                      </a:pPr>
                      <a:r>
                        <a:rPr lang="en-US" sz="1800">
                          <a:effectLst/>
                        </a:rPr>
                        <a:t>Adaptive Boosting</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a:effectLst/>
                        </a:rPr>
                        <a:t>0.0028</a:t>
                      </a:r>
                      <a:endParaRPr lang="en-US" sz="1800">
                        <a:effectLst/>
                        <a:latin typeface="Times New Roman" panose="02020603050405020304" pitchFamily="18" charset="0"/>
                        <a:ea typeface="Times New Roman" panose="02020603050405020304" pitchFamily="18" charset="0"/>
                      </a:endParaRPr>
                    </a:p>
                  </a:txBody>
                  <a:tcPr marL="42785" marR="42785" marT="0" marB="0"/>
                </a:tc>
                <a:tc>
                  <a:txBody>
                    <a:bodyPr/>
                    <a:lstStyle/>
                    <a:p>
                      <a:pPr marL="0" marR="0" algn="ctr" hangingPunct="0">
                        <a:lnSpc>
                          <a:spcPct val="150000"/>
                        </a:lnSpc>
                        <a:spcBef>
                          <a:spcPts val="0"/>
                        </a:spcBef>
                        <a:spcAft>
                          <a:spcPts val="0"/>
                        </a:spcAft>
                      </a:pPr>
                      <a:r>
                        <a:rPr lang="en-US" sz="1800" dirty="0">
                          <a:effectLst/>
                        </a:rPr>
                        <a:t>0.0155</a:t>
                      </a:r>
                      <a:endParaRPr lang="en-US" sz="1800" dirty="0">
                        <a:effectLst/>
                        <a:latin typeface="Times New Roman" panose="02020603050405020304" pitchFamily="18" charset="0"/>
                        <a:ea typeface="Times New Roman" panose="02020603050405020304" pitchFamily="18" charset="0"/>
                      </a:endParaRPr>
                    </a:p>
                  </a:txBody>
                  <a:tcPr marL="42785" marR="42785" marT="0" marB="0"/>
                </a:tc>
                <a:extLst>
                  <a:ext uri="{0D108BD9-81ED-4DB2-BD59-A6C34878D82A}">
                    <a16:rowId xmlns:a16="http://schemas.microsoft.com/office/drawing/2014/main" val="2000135298"/>
                  </a:ext>
                </a:extLst>
              </a:tr>
            </a:tbl>
          </a:graphicData>
        </a:graphic>
      </p:graphicFrame>
      <p:sp>
        <p:nvSpPr>
          <p:cNvPr id="8" name="Slide Number Placeholder 7">
            <a:extLst>
              <a:ext uri="{FF2B5EF4-FFF2-40B4-BE49-F238E27FC236}">
                <a16:creationId xmlns:a16="http://schemas.microsoft.com/office/drawing/2014/main" id="{D579BC42-39F1-1447-8272-77512B01FE6D}"/>
              </a:ext>
            </a:extLst>
          </p:cNvPr>
          <p:cNvSpPr>
            <a:spLocks noGrp="1"/>
          </p:cNvSpPr>
          <p:nvPr>
            <p:ph type="sldNum" sz="quarter" idx="12"/>
          </p:nvPr>
        </p:nvSpPr>
        <p:spPr/>
        <p:txBody>
          <a:bodyPr/>
          <a:lstStyle/>
          <a:p>
            <a:fld id="{3F94819F-C7AC-144E-8DAF-0D1659607E0C}" type="slidenum">
              <a:rPr lang="en-US" smtClean="0"/>
              <a:t>32</a:t>
            </a:fld>
            <a:endParaRPr lang="en-US"/>
          </a:p>
        </p:txBody>
      </p:sp>
    </p:spTree>
    <p:extLst>
      <p:ext uri="{BB962C8B-B14F-4D97-AF65-F5344CB8AC3E}">
        <p14:creationId xmlns:p14="http://schemas.microsoft.com/office/powerpoint/2010/main" val="2551366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1FBB-9398-7444-B349-844AE9C098C8}"/>
              </a:ext>
            </a:extLst>
          </p:cNvPr>
          <p:cNvSpPr>
            <a:spLocks noGrp="1"/>
          </p:cNvSpPr>
          <p:nvPr>
            <p:ph type="title"/>
          </p:nvPr>
        </p:nvSpPr>
        <p:spPr/>
        <p:txBody>
          <a:bodyPr>
            <a:normAutofit fontScale="90000"/>
          </a:bodyPr>
          <a:lstStyle/>
          <a:p>
            <a:r>
              <a:rPr lang="en-US" dirty="0"/>
              <a:t>Results: Experimental Data – Down-Binning Method for Data Truncation</a:t>
            </a:r>
          </a:p>
        </p:txBody>
      </p:sp>
      <p:pic>
        <p:nvPicPr>
          <p:cNvPr id="7" name="Picture 6" descr="C:\Users\awdre\AppData\Local\Microsoft\Windows\INetCache\Content.MSO\C56A693D.tmp">
            <a:extLst>
              <a:ext uri="{FF2B5EF4-FFF2-40B4-BE49-F238E27FC236}">
                <a16:creationId xmlns:a16="http://schemas.microsoft.com/office/drawing/2014/main" id="{E9FF36B6-414F-144A-BC6E-A7DA80123D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521618"/>
            <a:ext cx="8300813" cy="5199857"/>
          </a:xfrm>
          <a:prstGeom prst="rect">
            <a:avLst/>
          </a:prstGeom>
          <a:noFill/>
          <a:ln>
            <a:noFill/>
          </a:ln>
        </p:spPr>
      </p:pic>
      <p:sp>
        <p:nvSpPr>
          <p:cNvPr id="8" name="Slide Number Placeholder 7">
            <a:extLst>
              <a:ext uri="{FF2B5EF4-FFF2-40B4-BE49-F238E27FC236}">
                <a16:creationId xmlns:a16="http://schemas.microsoft.com/office/drawing/2014/main" id="{D579BC42-39F1-1447-8272-77512B01FE6D}"/>
              </a:ext>
            </a:extLst>
          </p:cNvPr>
          <p:cNvSpPr>
            <a:spLocks noGrp="1"/>
          </p:cNvSpPr>
          <p:nvPr>
            <p:ph type="sldNum" sz="quarter" idx="12"/>
          </p:nvPr>
        </p:nvSpPr>
        <p:spPr/>
        <p:txBody>
          <a:bodyPr/>
          <a:lstStyle/>
          <a:p>
            <a:fld id="{3F94819F-C7AC-144E-8DAF-0D1659607E0C}" type="slidenum">
              <a:rPr lang="en-US" smtClean="0"/>
              <a:t>33</a:t>
            </a:fld>
            <a:endParaRPr lang="en-US" dirty="0"/>
          </a:p>
        </p:txBody>
      </p:sp>
    </p:spTree>
    <p:extLst>
      <p:ext uri="{BB962C8B-B14F-4D97-AF65-F5344CB8AC3E}">
        <p14:creationId xmlns:p14="http://schemas.microsoft.com/office/powerpoint/2010/main" val="2314682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596C-F27D-FC49-8B60-1DEA7583A388}"/>
              </a:ext>
            </a:extLst>
          </p:cNvPr>
          <p:cNvSpPr>
            <a:spLocks noGrp="1"/>
          </p:cNvSpPr>
          <p:nvPr>
            <p:ph type="title"/>
          </p:nvPr>
        </p:nvSpPr>
        <p:spPr/>
        <p:txBody>
          <a:bodyPr>
            <a:normAutofit fontScale="90000"/>
          </a:bodyPr>
          <a:lstStyle/>
          <a:p>
            <a:r>
              <a:rPr lang="en-US" dirty="0"/>
              <a:t>Results: Experimental Data – Principal Component Analysis for Data Truncation</a:t>
            </a:r>
          </a:p>
        </p:txBody>
      </p:sp>
      <p:pic>
        <p:nvPicPr>
          <p:cNvPr id="5" name="Content Placeholder 4" descr="C:\Users\awdre\AppData\Local\Microsoft\Windows\INetCache\Content.MSO\E646AA67.tmp">
            <a:extLst>
              <a:ext uri="{FF2B5EF4-FFF2-40B4-BE49-F238E27FC236}">
                <a16:creationId xmlns:a16="http://schemas.microsoft.com/office/drawing/2014/main" id="{1B111A86-4361-864C-93E1-951655AFC3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881" y="2461619"/>
            <a:ext cx="5911320" cy="4259857"/>
          </a:xfrm>
          <a:prstGeom prst="rect">
            <a:avLst/>
          </a:prstGeom>
          <a:noFill/>
          <a:ln>
            <a:noFill/>
          </a:ln>
        </p:spPr>
      </p:pic>
      <p:sp>
        <p:nvSpPr>
          <p:cNvPr id="8" name="Rectangle 7">
            <a:extLst>
              <a:ext uri="{FF2B5EF4-FFF2-40B4-BE49-F238E27FC236}">
                <a16:creationId xmlns:a16="http://schemas.microsoft.com/office/drawing/2014/main" id="{F37C61FE-5668-4B4A-8DD7-96852FC459DA}"/>
              </a:ext>
            </a:extLst>
          </p:cNvPr>
          <p:cNvSpPr/>
          <p:nvPr/>
        </p:nvSpPr>
        <p:spPr>
          <a:xfrm>
            <a:off x="153206" y="1810589"/>
            <a:ext cx="4572000" cy="923330"/>
          </a:xfrm>
          <a:prstGeom prst="rect">
            <a:avLst/>
          </a:prstGeom>
        </p:spPr>
        <p:txBody>
          <a:bodyPr>
            <a:spAutoFit/>
          </a:bodyPr>
          <a:lstStyle/>
          <a:p>
            <a:r>
              <a:rPr lang="en-US" dirty="0"/>
              <a:t>Compressed 8,192 energy bin data to 10 principal components to account for &gt;99% of variance</a:t>
            </a:r>
          </a:p>
        </p:txBody>
      </p:sp>
      <p:sp>
        <p:nvSpPr>
          <p:cNvPr id="9" name="Slide Number Placeholder 8">
            <a:extLst>
              <a:ext uri="{FF2B5EF4-FFF2-40B4-BE49-F238E27FC236}">
                <a16:creationId xmlns:a16="http://schemas.microsoft.com/office/drawing/2014/main" id="{E747E072-48F0-1143-9B84-47A894C5C282}"/>
              </a:ext>
            </a:extLst>
          </p:cNvPr>
          <p:cNvSpPr>
            <a:spLocks noGrp="1"/>
          </p:cNvSpPr>
          <p:nvPr>
            <p:ph type="sldNum" sz="quarter" idx="12"/>
          </p:nvPr>
        </p:nvSpPr>
        <p:spPr/>
        <p:txBody>
          <a:bodyPr/>
          <a:lstStyle/>
          <a:p>
            <a:fld id="{3F94819F-C7AC-144E-8DAF-0D1659607E0C}" type="slidenum">
              <a:rPr lang="en-US" smtClean="0"/>
              <a:t>34</a:t>
            </a:fld>
            <a:endParaRPr lang="en-US"/>
          </a:p>
        </p:txBody>
      </p:sp>
    </p:spTree>
    <p:extLst>
      <p:ext uri="{BB962C8B-B14F-4D97-AF65-F5344CB8AC3E}">
        <p14:creationId xmlns:p14="http://schemas.microsoft.com/office/powerpoint/2010/main" val="680219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C868-DE00-9746-9013-8D35C38F49EC}"/>
              </a:ext>
            </a:extLst>
          </p:cNvPr>
          <p:cNvSpPr>
            <a:spLocks noGrp="1"/>
          </p:cNvSpPr>
          <p:nvPr>
            <p:ph type="title"/>
          </p:nvPr>
        </p:nvSpPr>
        <p:spPr/>
        <p:txBody>
          <a:bodyPr>
            <a:normAutofit fontScale="90000"/>
          </a:bodyPr>
          <a:lstStyle/>
          <a:p>
            <a:r>
              <a:rPr lang="en-US" dirty="0">
                <a:solidFill>
                  <a:schemeClr val="tx1">
                    <a:lumMod val="85000"/>
                    <a:lumOff val="15000"/>
                  </a:schemeClr>
                </a:solidFill>
              </a:rPr>
              <a:t>Results: Experimental Data – Principal Component Analysis for Data Truncation</a:t>
            </a:r>
            <a:endParaRPr lang="en-US" dirty="0"/>
          </a:p>
        </p:txBody>
      </p:sp>
      <p:pic>
        <p:nvPicPr>
          <p:cNvPr id="3" name="Picture 2" descr="C:\Users\awdre\AppData\Local\Microsoft\Windows\INetCache\Content.MSO\7132638.tmp">
            <a:extLst>
              <a:ext uri="{FF2B5EF4-FFF2-40B4-BE49-F238E27FC236}">
                <a16:creationId xmlns:a16="http://schemas.microsoft.com/office/drawing/2014/main" id="{ECDF8C27-ADEC-1F41-9CFC-218387765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0" y="2202902"/>
            <a:ext cx="7107022" cy="4655098"/>
          </a:xfrm>
          <a:prstGeom prst="rect">
            <a:avLst/>
          </a:prstGeom>
          <a:noFill/>
        </p:spPr>
      </p:pic>
      <p:sp>
        <p:nvSpPr>
          <p:cNvPr id="4" name="Slide Number Placeholder 3">
            <a:extLst>
              <a:ext uri="{FF2B5EF4-FFF2-40B4-BE49-F238E27FC236}">
                <a16:creationId xmlns:a16="http://schemas.microsoft.com/office/drawing/2014/main" id="{BDCD8A81-1540-F747-A631-CF603EF411B5}"/>
              </a:ext>
            </a:extLst>
          </p:cNvPr>
          <p:cNvSpPr>
            <a:spLocks noGrp="1"/>
          </p:cNvSpPr>
          <p:nvPr>
            <p:ph type="sldNum" sz="quarter" idx="12"/>
          </p:nvPr>
        </p:nvSpPr>
        <p:spPr/>
        <p:txBody>
          <a:bodyPr/>
          <a:lstStyle/>
          <a:p>
            <a:fld id="{3F94819F-C7AC-144E-8DAF-0D1659607E0C}" type="slidenum">
              <a:rPr lang="en-US" smtClean="0"/>
              <a:t>35</a:t>
            </a:fld>
            <a:endParaRPr lang="en-US"/>
          </a:p>
        </p:txBody>
      </p:sp>
      <p:sp>
        <p:nvSpPr>
          <p:cNvPr id="5" name="TextBox 4">
            <a:extLst>
              <a:ext uri="{FF2B5EF4-FFF2-40B4-BE49-F238E27FC236}">
                <a16:creationId xmlns:a16="http://schemas.microsoft.com/office/drawing/2014/main" id="{B19BCD7C-4F5F-3041-A0B9-998F2B2F6609}"/>
              </a:ext>
            </a:extLst>
          </p:cNvPr>
          <p:cNvSpPr txBox="1"/>
          <p:nvPr/>
        </p:nvSpPr>
        <p:spPr>
          <a:xfrm>
            <a:off x="7070366" y="2202902"/>
            <a:ext cx="2044086" cy="1754326"/>
          </a:xfrm>
          <a:prstGeom prst="rect">
            <a:avLst/>
          </a:prstGeom>
          <a:noFill/>
        </p:spPr>
        <p:txBody>
          <a:bodyPr wrap="none" rtlCol="0">
            <a:spAutoFit/>
          </a:bodyPr>
          <a:lstStyle/>
          <a:p>
            <a:r>
              <a:rPr lang="en-US" dirty="0"/>
              <a:t>Important energies:</a:t>
            </a:r>
          </a:p>
          <a:p>
            <a:pPr marL="285750" indent="-285750">
              <a:buFont typeface="Arial" panose="020B0604020202020204" pitchFamily="34" charset="0"/>
              <a:buChar char="•"/>
            </a:pPr>
            <a:r>
              <a:rPr lang="en-US" dirty="0"/>
              <a:t>100 keV</a:t>
            </a:r>
          </a:p>
          <a:p>
            <a:pPr marL="285750" indent="-285750">
              <a:buFont typeface="Arial" panose="020B0604020202020204" pitchFamily="34" charset="0"/>
              <a:buChar char="•"/>
            </a:pPr>
            <a:r>
              <a:rPr lang="en-US" dirty="0"/>
              <a:t>228 keV</a:t>
            </a:r>
          </a:p>
          <a:p>
            <a:pPr marL="285750" indent="-285750">
              <a:buFont typeface="Arial" panose="020B0604020202020204" pitchFamily="34" charset="0"/>
              <a:buChar char="•"/>
            </a:pPr>
            <a:r>
              <a:rPr lang="en-US" dirty="0"/>
              <a:t>81 keV</a:t>
            </a:r>
          </a:p>
          <a:p>
            <a:pPr marL="285750" indent="-285750">
              <a:buFont typeface="Arial" panose="020B0604020202020204" pitchFamily="34" charset="0"/>
              <a:buChar char="•"/>
            </a:pPr>
            <a:r>
              <a:rPr lang="en-US" dirty="0"/>
              <a:t>140 keV</a:t>
            </a:r>
          </a:p>
          <a:p>
            <a:pPr marL="285750" indent="-285750">
              <a:buFont typeface="Arial" panose="020B0604020202020204" pitchFamily="34" charset="0"/>
              <a:buChar char="•"/>
            </a:pPr>
            <a:r>
              <a:rPr lang="en-US" dirty="0"/>
              <a:t>250 keV</a:t>
            </a:r>
          </a:p>
        </p:txBody>
      </p:sp>
      <p:sp>
        <p:nvSpPr>
          <p:cNvPr id="6" name="TextBox 5">
            <a:extLst>
              <a:ext uri="{FF2B5EF4-FFF2-40B4-BE49-F238E27FC236}">
                <a16:creationId xmlns:a16="http://schemas.microsoft.com/office/drawing/2014/main" id="{EB1A6E9E-D3D5-1C4C-B00C-C7AAB7C2A178}"/>
              </a:ext>
            </a:extLst>
          </p:cNvPr>
          <p:cNvSpPr txBox="1"/>
          <p:nvPr/>
        </p:nvSpPr>
        <p:spPr>
          <a:xfrm>
            <a:off x="507713" y="1833570"/>
            <a:ext cx="6655989" cy="369332"/>
          </a:xfrm>
          <a:prstGeom prst="rect">
            <a:avLst/>
          </a:prstGeom>
          <a:noFill/>
        </p:spPr>
        <p:txBody>
          <a:bodyPr wrap="none" rtlCol="0">
            <a:spAutoFit/>
          </a:bodyPr>
          <a:lstStyle/>
          <a:p>
            <a:r>
              <a:rPr lang="en-US" dirty="0"/>
              <a:t>Plot of top 10 features of each of the top three principal components</a:t>
            </a:r>
          </a:p>
        </p:txBody>
      </p:sp>
    </p:spTree>
    <p:extLst>
      <p:ext uri="{BB962C8B-B14F-4D97-AF65-F5344CB8AC3E}">
        <p14:creationId xmlns:p14="http://schemas.microsoft.com/office/powerpoint/2010/main" val="136652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D596C-F27D-FC49-8B60-1DEA7583A388}"/>
              </a:ext>
            </a:extLst>
          </p:cNvPr>
          <p:cNvSpPr>
            <a:spLocks noGrp="1"/>
          </p:cNvSpPr>
          <p:nvPr>
            <p:ph type="title"/>
          </p:nvPr>
        </p:nvSpPr>
        <p:spPr/>
        <p:txBody>
          <a:bodyPr>
            <a:normAutofit fontScale="90000"/>
          </a:bodyPr>
          <a:lstStyle/>
          <a:p>
            <a:r>
              <a:rPr lang="en-US" dirty="0"/>
              <a:t>Results: Experimental Data – Principal Component Analysis for Data Truncation</a:t>
            </a:r>
          </a:p>
        </p:txBody>
      </p:sp>
      <p:pic>
        <p:nvPicPr>
          <p:cNvPr id="6" name="Content Placeholder 5" descr="C:\Users\awdre\AppData\Local\Microsoft\Windows\INetCache\Content.MSO\F0DB1D00.tmp">
            <a:extLst>
              <a:ext uri="{FF2B5EF4-FFF2-40B4-BE49-F238E27FC236}">
                <a16:creationId xmlns:a16="http://schemas.microsoft.com/office/drawing/2014/main" id="{05CC0D5B-5E05-6F46-AC16-54007CA06A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4471" y="1261241"/>
            <a:ext cx="4414951" cy="4285282"/>
          </a:xfrm>
          <a:prstGeom prst="rect">
            <a:avLst/>
          </a:prstGeom>
          <a:noFill/>
          <a:ln>
            <a:noFill/>
          </a:ln>
        </p:spPr>
      </p:pic>
      <p:graphicFrame>
        <p:nvGraphicFramePr>
          <p:cNvPr id="7" name="Table 6">
            <a:extLst>
              <a:ext uri="{FF2B5EF4-FFF2-40B4-BE49-F238E27FC236}">
                <a16:creationId xmlns:a16="http://schemas.microsoft.com/office/drawing/2014/main" id="{14FE67BB-639B-E44E-BC06-8EEBD24AC5C7}"/>
              </a:ext>
            </a:extLst>
          </p:cNvPr>
          <p:cNvGraphicFramePr>
            <a:graphicFrameLocks noGrp="1"/>
          </p:cNvGraphicFramePr>
          <p:nvPr>
            <p:extLst>
              <p:ext uri="{D42A27DB-BD31-4B8C-83A1-F6EECF244321}">
                <p14:modId xmlns:p14="http://schemas.microsoft.com/office/powerpoint/2010/main" val="2836791387"/>
              </p:ext>
            </p:extLst>
          </p:nvPr>
        </p:nvGraphicFramePr>
        <p:xfrm>
          <a:off x="24578" y="2082656"/>
          <a:ext cx="4682929" cy="2642451"/>
        </p:xfrm>
        <a:graphic>
          <a:graphicData uri="http://schemas.openxmlformats.org/drawingml/2006/table">
            <a:tbl>
              <a:tblPr firstRow="1" firstCol="1" bandRow="1">
                <a:tableStyleId>{21E4AEA4-8DFA-4A89-87EB-49C32662AFE0}</a:tableStyleId>
              </a:tblPr>
              <a:tblGrid>
                <a:gridCol w="1888045">
                  <a:extLst>
                    <a:ext uri="{9D8B030D-6E8A-4147-A177-3AD203B41FA5}">
                      <a16:colId xmlns:a16="http://schemas.microsoft.com/office/drawing/2014/main" val="3469749592"/>
                    </a:ext>
                  </a:extLst>
                </a:gridCol>
                <a:gridCol w="1397442">
                  <a:extLst>
                    <a:ext uri="{9D8B030D-6E8A-4147-A177-3AD203B41FA5}">
                      <a16:colId xmlns:a16="http://schemas.microsoft.com/office/drawing/2014/main" val="761454367"/>
                    </a:ext>
                  </a:extLst>
                </a:gridCol>
                <a:gridCol w="1397442">
                  <a:extLst>
                    <a:ext uri="{9D8B030D-6E8A-4147-A177-3AD203B41FA5}">
                      <a16:colId xmlns:a16="http://schemas.microsoft.com/office/drawing/2014/main" val="594586136"/>
                    </a:ext>
                  </a:extLst>
                </a:gridCol>
              </a:tblGrid>
              <a:tr h="377493">
                <a:tc>
                  <a:txBody>
                    <a:bodyPr/>
                    <a:lstStyle/>
                    <a:p>
                      <a:pPr marL="0" marR="0" algn="ctr" hangingPunct="0">
                        <a:lnSpc>
                          <a:spcPct val="150000"/>
                        </a:lnSpc>
                        <a:spcBef>
                          <a:spcPts val="0"/>
                        </a:spcBef>
                        <a:spcAft>
                          <a:spcPts val="0"/>
                        </a:spcAft>
                      </a:pPr>
                      <a:r>
                        <a:rPr lang="en-US" sz="1800">
                          <a:effectLst/>
                        </a:rPr>
                        <a:t>Model</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MAE</a:t>
                      </a:r>
                      <a:endParaRPr lang="en-US" sz="18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Std. Dev.</a:t>
                      </a:r>
                      <a:endParaRPr lang="en-US" sz="18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508377105"/>
                  </a:ext>
                </a:extLst>
              </a:tr>
              <a:tr h="377493">
                <a:tc>
                  <a:txBody>
                    <a:bodyPr/>
                    <a:lstStyle/>
                    <a:p>
                      <a:pPr marL="0" marR="0" algn="ctr" hangingPunct="0">
                        <a:lnSpc>
                          <a:spcPct val="150000"/>
                        </a:lnSpc>
                        <a:spcBef>
                          <a:spcPts val="0"/>
                        </a:spcBef>
                        <a:spcAft>
                          <a:spcPts val="0"/>
                        </a:spcAft>
                      </a:pPr>
                      <a:r>
                        <a:rPr lang="en-US" sz="1800">
                          <a:effectLst/>
                        </a:rPr>
                        <a:t>Ridge</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0.0530</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0.0474</a:t>
                      </a:r>
                      <a:endParaRPr lang="en-US" sz="180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336654563"/>
                  </a:ext>
                </a:extLst>
              </a:tr>
              <a:tr h="377493">
                <a:tc>
                  <a:txBody>
                    <a:bodyPr/>
                    <a:lstStyle/>
                    <a:p>
                      <a:pPr marL="0" marR="0" algn="ctr" hangingPunct="0">
                        <a:lnSpc>
                          <a:spcPct val="150000"/>
                        </a:lnSpc>
                        <a:spcBef>
                          <a:spcPts val="0"/>
                        </a:spcBef>
                        <a:spcAft>
                          <a:spcPts val="0"/>
                        </a:spcAft>
                      </a:pPr>
                      <a:r>
                        <a:rPr lang="en-US" sz="1800">
                          <a:effectLst/>
                        </a:rPr>
                        <a:t>Lasso</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0.0534</a:t>
                      </a:r>
                      <a:endParaRPr lang="en-US" sz="18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0.0452</a:t>
                      </a:r>
                      <a:endParaRPr lang="en-US" sz="18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388178103"/>
                  </a:ext>
                </a:extLst>
              </a:tr>
              <a:tr h="377493">
                <a:tc>
                  <a:txBody>
                    <a:bodyPr/>
                    <a:lstStyle/>
                    <a:p>
                      <a:pPr marL="0" marR="0" algn="ctr" hangingPunct="0">
                        <a:lnSpc>
                          <a:spcPct val="150000"/>
                        </a:lnSpc>
                        <a:spcBef>
                          <a:spcPts val="0"/>
                        </a:spcBef>
                        <a:spcAft>
                          <a:spcPts val="0"/>
                        </a:spcAft>
                      </a:pPr>
                      <a:r>
                        <a:rPr lang="en-US" sz="1800" dirty="0">
                          <a:effectLst/>
                        </a:rPr>
                        <a:t>Elastic Net</a:t>
                      </a:r>
                      <a:endParaRPr lang="en-US" sz="18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0.0529</a:t>
                      </a:r>
                      <a:endParaRPr lang="en-US" sz="18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0.0505</a:t>
                      </a:r>
                      <a:endParaRPr lang="en-US" sz="180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4042160698"/>
                  </a:ext>
                </a:extLst>
              </a:tr>
              <a:tr h="377493">
                <a:tc>
                  <a:txBody>
                    <a:bodyPr/>
                    <a:lstStyle/>
                    <a:p>
                      <a:pPr marL="0" marR="0" algn="ctr" hangingPunct="0">
                        <a:lnSpc>
                          <a:spcPct val="150000"/>
                        </a:lnSpc>
                        <a:spcBef>
                          <a:spcPts val="0"/>
                        </a:spcBef>
                        <a:spcAft>
                          <a:spcPts val="0"/>
                        </a:spcAft>
                      </a:pPr>
                      <a:r>
                        <a:rPr lang="en-US" sz="1800">
                          <a:effectLst/>
                        </a:rPr>
                        <a:t>Decision Tree</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0.0005</a:t>
                      </a:r>
                      <a:endParaRPr lang="en-US" sz="18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0.0078</a:t>
                      </a:r>
                      <a:endParaRPr lang="en-US" sz="180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028014852"/>
                  </a:ext>
                </a:extLst>
              </a:tr>
              <a:tr h="377493">
                <a:tc>
                  <a:txBody>
                    <a:bodyPr/>
                    <a:lstStyle/>
                    <a:p>
                      <a:pPr marL="0" marR="0" algn="ctr" hangingPunct="0">
                        <a:lnSpc>
                          <a:spcPct val="150000"/>
                        </a:lnSpc>
                        <a:spcBef>
                          <a:spcPts val="0"/>
                        </a:spcBef>
                        <a:spcAft>
                          <a:spcPts val="0"/>
                        </a:spcAft>
                      </a:pPr>
                      <a:r>
                        <a:rPr lang="en-US" sz="1800">
                          <a:effectLst/>
                        </a:rPr>
                        <a:t>Random Forest</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0.0299</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0.0546</a:t>
                      </a:r>
                      <a:endParaRPr lang="en-US" sz="180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991263987"/>
                  </a:ext>
                </a:extLst>
              </a:tr>
              <a:tr h="377493">
                <a:tc>
                  <a:txBody>
                    <a:bodyPr/>
                    <a:lstStyle/>
                    <a:p>
                      <a:pPr marL="0" marR="0" algn="ctr" hangingPunct="0">
                        <a:lnSpc>
                          <a:spcPct val="150000"/>
                        </a:lnSpc>
                        <a:spcBef>
                          <a:spcPts val="0"/>
                        </a:spcBef>
                        <a:spcAft>
                          <a:spcPts val="0"/>
                        </a:spcAft>
                      </a:pPr>
                      <a:r>
                        <a:rPr lang="en-US" sz="1800">
                          <a:effectLst/>
                        </a:rPr>
                        <a:t>Adaptive Boosting</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a:effectLst/>
                        </a:rPr>
                        <a:t>0.0007</a:t>
                      </a:r>
                      <a:endParaRPr lang="en-US" sz="1800">
                        <a:effectLst/>
                        <a:latin typeface="Times New Roman" panose="02020603050405020304" pitchFamily="18" charset="0"/>
                        <a:ea typeface="Times New Roman" panose="02020603050405020304" pitchFamily="18" charset="0"/>
                      </a:endParaRPr>
                    </a:p>
                  </a:txBody>
                  <a:tcPr marL="51435" marR="51435" marT="0" marB="0"/>
                </a:tc>
                <a:tc>
                  <a:txBody>
                    <a:bodyPr/>
                    <a:lstStyle/>
                    <a:p>
                      <a:pPr marL="0" marR="0" algn="ctr" hangingPunct="0">
                        <a:lnSpc>
                          <a:spcPct val="150000"/>
                        </a:lnSpc>
                        <a:spcBef>
                          <a:spcPts val="0"/>
                        </a:spcBef>
                        <a:spcAft>
                          <a:spcPts val="0"/>
                        </a:spcAft>
                      </a:pPr>
                      <a:r>
                        <a:rPr lang="en-US" sz="1800" dirty="0">
                          <a:effectLst/>
                        </a:rPr>
                        <a:t>0.0087</a:t>
                      </a:r>
                      <a:endParaRPr lang="en-US" sz="18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6602065"/>
                  </a:ext>
                </a:extLst>
              </a:tr>
            </a:tbl>
          </a:graphicData>
        </a:graphic>
      </p:graphicFrame>
      <p:sp>
        <p:nvSpPr>
          <p:cNvPr id="9" name="Slide Number Placeholder 8">
            <a:extLst>
              <a:ext uri="{FF2B5EF4-FFF2-40B4-BE49-F238E27FC236}">
                <a16:creationId xmlns:a16="http://schemas.microsoft.com/office/drawing/2014/main" id="{E747E072-48F0-1143-9B84-47A894C5C282}"/>
              </a:ext>
            </a:extLst>
          </p:cNvPr>
          <p:cNvSpPr>
            <a:spLocks noGrp="1"/>
          </p:cNvSpPr>
          <p:nvPr>
            <p:ph type="sldNum" sz="quarter" idx="12"/>
          </p:nvPr>
        </p:nvSpPr>
        <p:spPr/>
        <p:txBody>
          <a:bodyPr/>
          <a:lstStyle/>
          <a:p>
            <a:fld id="{3F94819F-C7AC-144E-8DAF-0D1659607E0C}" type="slidenum">
              <a:rPr lang="en-US" smtClean="0"/>
              <a:t>36</a:t>
            </a:fld>
            <a:endParaRPr lang="en-US"/>
          </a:p>
        </p:txBody>
      </p:sp>
      <p:sp>
        <p:nvSpPr>
          <p:cNvPr id="11" name="TextBox 10">
            <a:extLst>
              <a:ext uri="{FF2B5EF4-FFF2-40B4-BE49-F238E27FC236}">
                <a16:creationId xmlns:a16="http://schemas.microsoft.com/office/drawing/2014/main" id="{875441A3-57F6-2C49-BC4D-C1970496862B}"/>
              </a:ext>
            </a:extLst>
          </p:cNvPr>
          <p:cNvSpPr txBox="1"/>
          <p:nvPr/>
        </p:nvSpPr>
        <p:spPr>
          <a:xfrm>
            <a:off x="628650" y="5596759"/>
            <a:ext cx="7491090" cy="369332"/>
          </a:xfrm>
          <a:prstGeom prst="rect">
            <a:avLst/>
          </a:prstGeom>
          <a:noFill/>
        </p:spPr>
        <p:txBody>
          <a:bodyPr wrap="none" rtlCol="0">
            <a:spAutoFit/>
          </a:bodyPr>
          <a:lstStyle/>
          <a:p>
            <a:r>
              <a:rPr lang="en-US" i="1" dirty="0"/>
              <a:t>Significant performance improvement for decision tree and adaptive boosting!</a:t>
            </a:r>
          </a:p>
        </p:txBody>
      </p:sp>
    </p:spTree>
    <p:extLst>
      <p:ext uri="{BB962C8B-B14F-4D97-AF65-F5344CB8AC3E}">
        <p14:creationId xmlns:p14="http://schemas.microsoft.com/office/powerpoint/2010/main" val="3254699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wdre\AppData\Local\Microsoft\Windows\INetCache\Content.MSO\DF991925.tmp">
            <a:extLst>
              <a:ext uri="{FF2B5EF4-FFF2-40B4-BE49-F238E27FC236}">
                <a16:creationId xmlns:a16="http://schemas.microsoft.com/office/drawing/2014/main" id="{8C8E3383-65D4-5248-AA8D-F70FD0B915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81811"/>
            <a:ext cx="8942461" cy="5376190"/>
          </a:xfrm>
          <a:prstGeom prst="rect">
            <a:avLst/>
          </a:prstGeom>
          <a:noFill/>
          <a:ln>
            <a:noFill/>
          </a:ln>
        </p:spPr>
      </p:pic>
      <p:sp>
        <p:nvSpPr>
          <p:cNvPr id="2" name="Title 1">
            <a:extLst>
              <a:ext uri="{FF2B5EF4-FFF2-40B4-BE49-F238E27FC236}">
                <a16:creationId xmlns:a16="http://schemas.microsoft.com/office/drawing/2014/main" id="{ABBA3A09-F0CB-DA48-904C-20A83ADE5334}"/>
              </a:ext>
            </a:extLst>
          </p:cNvPr>
          <p:cNvSpPr>
            <a:spLocks noGrp="1"/>
          </p:cNvSpPr>
          <p:nvPr>
            <p:ph type="title"/>
          </p:nvPr>
        </p:nvSpPr>
        <p:spPr/>
        <p:txBody>
          <a:bodyPr>
            <a:normAutofit fontScale="90000"/>
          </a:bodyPr>
          <a:lstStyle/>
          <a:p>
            <a:r>
              <a:rPr lang="en-US" dirty="0"/>
              <a:t>Results: Experimental Data – Principal Component Analysis for Data Truncation</a:t>
            </a:r>
          </a:p>
        </p:txBody>
      </p:sp>
      <p:sp>
        <p:nvSpPr>
          <p:cNvPr id="4" name="Rectangle 3">
            <a:extLst>
              <a:ext uri="{FF2B5EF4-FFF2-40B4-BE49-F238E27FC236}">
                <a16:creationId xmlns:a16="http://schemas.microsoft.com/office/drawing/2014/main" id="{3A4B2254-E956-6F44-8F12-8429981C3BF4}"/>
              </a:ext>
            </a:extLst>
          </p:cNvPr>
          <p:cNvSpPr/>
          <p:nvPr/>
        </p:nvSpPr>
        <p:spPr>
          <a:xfrm>
            <a:off x="5579800" y="1458735"/>
            <a:ext cx="3564200" cy="1200329"/>
          </a:xfrm>
          <a:prstGeom prst="rect">
            <a:avLst/>
          </a:prstGeom>
        </p:spPr>
        <p:txBody>
          <a:bodyPr wrap="square">
            <a:spAutoFit/>
          </a:bodyPr>
          <a:lstStyle/>
          <a:p>
            <a:r>
              <a:rPr lang="en-US" i="1" dirty="0"/>
              <a:t>The single best model overall: a decision tree based on experimental data with PCA pre-processing and MAE score of 0.05%.</a:t>
            </a:r>
          </a:p>
        </p:txBody>
      </p:sp>
      <p:sp>
        <p:nvSpPr>
          <p:cNvPr id="5" name="Slide Number Placeholder 4">
            <a:extLst>
              <a:ext uri="{FF2B5EF4-FFF2-40B4-BE49-F238E27FC236}">
                <a16:creationId xmlns:a16="http://schemas.microsoft.com/office/drawing/2014/main" id="{3F6F9260-7295-564B-B7AC-9F0A316D0778}"/>
              </a:ext>
            </a:extLst>
          </p:cNvPr>
          <p:cNvSpPr>
            <a:spLocks noGrp="1"/>
          </p:cNvSpPr>
          <p:nvPr>
            <p:ph type="sldNum" sz="quarter" idx="12"/>
          </p:nvPr>
        </p:nvSpPr>
        <p:spPr>
          <a:xfrm>
            <a:off x="6457950" y="6356351"/>
            <a:ext cx="2057400" cy="365125"/>
          </a:xfrm>
        </p:spPr>
        <p:txBody>
          <a:bodyPr/>
          <a:lstStyle/>
          <a:p>
            <a:fld id="{3F94819F-C7AC-144E-8DAF-0D1659607E0C}" type="slidenum">
              <a:rPr lang="en-US" smtClean="0"/>
              <a:t>37</a:t>
            </a:fld>
            <a:endParaRPr lang="en-US" dirty="0"/>
          </a:p>
        </p:txBody>
      </p:sp>
    </p:spTree>
    <p:extLst>
      <p:ext uri="{BB962C8B-B14F-4D97-AF65-F5344CB8AC3E}">
        <p14:creationId xmlns:p14="http://schemas.microsoft.com/office/powerpoint/2010/main" val="2164100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71B6-9080-BF47-8753-6F7903FF2470}"/>
              </a:ext>
            </a:extLst>
          </p:cNvPr>
          <p:cNvSpPr>
            <a:spLocks noGrp="1"/>
          </p:cNvSpPr>
          <p:nvPr>
            <p:ph type="title"/>
          </p:nvPr>
        </p:nvSpPr>
        <p:spPr>
          <a:xfrm>
            <a:off x="628649" y="365127"/>
            <a:ext cx="8319407" cy="666840"/>
          </a:xfrm>
        </p:spPr>
        <p:txBody>
          <a:bodyPr>
            <a:normAutofit fontScale="90000"/>
          </a:bodyPr>
          <a:lstStyle/>
          <a:p>
            <a:r>
              <a:rPr lang="en-US" dirty="0"/>
              <a:t>Comparison of Feature </a:t>
            </a:r>
            <a:r>
              <a:rPr lang="en-US" dirty="0" err="1"/>
              <a:t>Importances</a:t>
            </a:r>
            <a:endParaRPr lang="en-US" dirty="0"/>
          </a:p>
        </p:txBody>
      </p:sp>
      <p:graphicFrame>
        <p:nvGraphicFramePr>
          <p:cNvPr id="3" name="Table 2">
            <a:extLst>
              <a:ext uri="{FF2B5EF4-FFF2-40B4-BE49-F238E27FC236}">
                <a16:creationId xmlns:a16="http://schemas.microsoft.com/office/drawing/2014/main" id="{5255F4CD-1D5B-F843-AB80-BB6722B489DB}"/>
              </a:ext>
            </a:extLst>
          </p:cNvPr>
          <p:cNvGraphicFramePr>
            <a:graphicFrameLocks noGrp="1"/>
          </p:cNvGraphicFramePr>
          <p:nvPr>
            <p:extLst>
              <p:ext uri="{D42A27DB-BD31-4B8C-83A1-F6EECF244321}">
                <p14:modId xmlns:p14="http://schemas.microsoft.com/office/powerpoint/2010/main" val="830319964"/>
              </p:ext>
            </p:extLst>
          </p:nvPr>
        </p:nvGraphicFramePr>
        <p:xfrm>
          <a:off x="779417" y="1122046"/>
          <a:ext cx="6758877" cy="4820920"/>
        </p:xfrm>
        <a:graphic>
          <a:graphicData uri="http://schemas.openxmlformats.org/drawingml/2006/table">
            <a:tbl>
              <a:tblPr firstRow="1" bandRow="1">
                <a:tableStyleId>{21E4AEA4-8DFA-4A89-87EB-49C32662AFE0}</a:tableStyleId>
              </a:tblPr>
              <a:tblGrid>
                <a:gridCol w="1219200">
                  <a:extLst>
                    <a:ext uri="{9D8B030D-6E8A-4147-A177-3AD203B41FA5}">
                      <a16:colId xmlns:a16="http://schemas.microsoft.com/office/drawing/2014/main" val="280017308"/>
                    </a:ext>
                  </a:extLst>
                </a:gridCol>
                <a:gridCol w="1219200">
                  <a:extLst>
                    <a:ext uri="{9D8B030D-6E8A-4147-A177-3AD203B41FA5}">
                      <a16:colId xmlns:a16="http://schemas.microsoft.com/office/drawing/2014/main" val="582539831"/>
                    </a:ext>
                  </a:extLst>
                </a:gridCol>
                <a:gridCol w="1487805">
                  <a:extLst>
                    <a:ext uri="{9D8B030D-6E8A-4147-A177-3AD203B41FA5}">
                      <a16:colId xmlns:a16="http://schemas.microsoft.com/office/drawing/2014/main" val="1692214537"/>
                    </a:ext>
                  </a:extLst>
                </a:gridCol>
                <a:gridCol w="1342835">
                  <a:extLst>
                    <a:ext uri="{9D8B030D-6E8A-4147-A177-3AD203B41FA5}">
                      <a16:colId xmlns:a16="http://schemas.microsoft.com/office/drawing/2014/main" val="1468043515"/>
                    </a:ext>
                  </a:extLst>
                </a:gridCol>
                <a:gridCol w="1489837">
                  <a:extLst>
                    <a:ext uri="{9D8B030D-6E8A-4147-A177-3AD203B41FA5}">
                      <a16:colId xmlns:a16="http://schemas.microsoft.com/office/drawing/2014/main" val="4166588660"/>
                    </a:ext>
                  </a:extLst>
                </a:gridCol>
              </a:tblGrid>
              <a:tr h="370840">
                <a:tc>
                  <a:txBody>
                    <a:bodyPr/>
                    <a:lstStyle/>
                    <a:p>
                      <a:r>
                        <a:rPr lang="en-US" dirty="0"/>
                        <a:t>Photopeak</a:t>
                      </a:r>
                    </a:p>
                  </a:txBody>
                  <a:tcPr/>
                </a:tc>
                <a:tc>
                  <a:txBody>
                    <a:bodyPr/>
                    <a:lstStyle/>
                    <a:p>
                      <a:r>
                        <a:rPr lang="en-US" dirty="0"/>
                        <a:t>Parent</a:t>
                      </a:r>
                    </a:p>
                  </a:txBody>
                  <a:tcPr/>
                </a:tc>
                <a:tc>
                  <a:txBody>
                    <a:bodyPr/>
                    <a:lstStyle/>
                    <a:p>
                      <a:r>
                        <a:rPr lang="en-US" dirty="0"/>
                        <a:t>Mandel et al.</a:t>
                      </a:r>
                    </a:p>
                  </a:txBody>
                  <a:tcPr/>
                </a:tc>
                <a:tc>
                  <a:txBody>
                    <a:bodyPr/>
                    <a:lstStyle/>
                    <a:p>
                      <a:r>
                        <a:rPr lang="en-US" dirty="0"/>
                        <a:t>Simulations</a:t>
                      </a:r>
                    </a:p>
                  </a:txBody>
                  <a:tcPr/>
                </a:tc>
                <a:tc>
                  <a:txBody>
                    <a:bodyPr/>
                    <a:lstStyle/>
                    <a:p>
                      <a:r>
                        <a:rPr lang="en-US" dirty="0"/>
                        <a:t>Experimental</a:t>
                      </a:r>
                    </a:p>
                  </a:txBody>
                  <a:tcPr/>
                </a:tc>
                <a:extLst>
                  <a:ext uri="{0D108BD9-81ED-4DB2-BD59-A6C34878D82A}">
                    <a16:rowId xmlns:a16="http://schemas.microsoft.com/office/drawing/2014/main" val="2178018658"/>
                  </a:ext>
                </a:extLst>
              </a:tr>
              <a:tr h="370840">
                <a:tc>
                  <a:txBody>
                    <a:bodyPr/>
                    <a:lstStyle/>
                    <a:p>
                      <a:r>
                        <a:rPr lang="en-US" dirty="0"/>
                        <a:t>105 keV</a:t>
                      </a:r>
                    </a:p>
                  </a:txBody>
                  <a:tcPr/>
                </a:tc>
                <a:tc>
                  <a:txBody>
                    <a:bodyPr/>
                    <a:lstStyle/>
                    <a:p>
                      <a:r>
                        <a:rPr lang="en-US" baseline="30000" dirty="0"/>
                        <a:t>239</a:t>
                      </a:r>
                      <a:r>
                        <a:rPr lang="en-US" dirty="0"/>
                        <a:t>Np</a:t>
                      </a:r>
                    </a:p>
                  </a:txBody>
                  <a:tcPr/>
                </a:tc>
                <a:tc>
                  <a:txBody>
                    <a:bodyPr/>
                    <a:lstStyle/>
                    <a:p>
                      <a:r>
                        <a:rPr lang="en-US" dirty="0"/>
                        <a:t>Y</a:t>
                      </a:r>
                    </a:p>
                  </a:txBody>
                  <a:tcPr/>
                </a:tc>
                <a:tc>
                  <a:txBody>
                    <a:bodyPr/>
                    <a:lstStyle/>
                    <a:p>
                      <a:r>
                        <a:rPr lang="en-US" dirty="0"/>
                        <a:t>Y</a:t>
                      </a:r>
                    </a:p>
                  </a:txBody>
                  <a:tcPr/>
                </a:tc>
                <a:tc>
                  <a:txBody>
                    <a:bodyPr/>
                    <a:lstStyle/>
                    <a:p>
                      <a:r>
                        <a:rPr lang="en-US" dirty="0"/>
                        <a:t>Y</a:t>
                      </a:r>
                    </a:p>
                  </a:txBody>
                  <a:tcPr/>
                </a:tc>
                <a:extLst>
                  <a:ext uri="{0D108BD9-81ED-4DB2-BD59-A6C34878D82A}">
                    <a16:rowId xmlns:a16="http://schemas.microsoft.com/office/drawing/2014/main" val="1602626717"/>
                  </a:ext>
                </a:extLst>
              </a:tr>
              <a:tr h="370840">
                <a:tc>
                  <a:txBody>
                    <a:bodyPr/>
                    <a:lstStyle/>
                    <a:p>
                      <a:r>
                        <a:rPr lang="en-US" dirty="0"/>
                        <a:t>210 keV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t>239</a:t>
                      </a:r>
                      <a:r>
                        <a:rPr lang="en-US" dirty="0"/>
                        <a:t>Np</a:t>
                      </a:r>
                    </a:p>
                  </a:txBody>
                  <a:tcPr/>
                </a:tc>
                <a:tc>
                  <a:txBody>
                    <a:bodyPr/>
                    <a:lstStyle/>
                    <a:p>
                      <a:r>
                        <a:rPr lang="en-US" dirty="0"/>
                        <a:t>Y</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3911436"/>
                  </a:ext>
                </a:extLst>
              </a:tr>
              <a:tr h="370840">
                <a:tc>
                  <a:txBody>
                    <a:bodyPr/>
                    <a:lstStyle/>
                    <a:p>
                      <a:r>
                        <a:rPr lang="en-US" dirty="0"/>
                        <a:t>278 keV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t>239</a:t>
                      </a:r>
                      <a:r>
                        <a:rPr lang="en-US" dirty="0"/>
                        <a:t>Np</a:t>
                      </a:r>
                    </a:p>
                  </a:txBody>
                  <a:tcPr/>
                </a:tc>
                <a:tc>
                  <a:txBody>
                    <a:bodyPr/>
                    <a:lstStyle/>
                    <a:p>
                      <a:r>
                        <a:rPr lang="en-US" dirty="0"/>
                        <a:t>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012578552"/>
                  </a:ext>
                </a:extLst>
              </a:tr>
              <a:tr h="370840">
                <a:tc>
                  <a:txBody>
                    <a:bodyPr/>
                    <a:lstStyle/>
                    <a:p>
                      <a:r>
                        <a:rPr lang="en-US" dirty="0"/>
                        <a:t>228 keV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t>239</a:t>
                      </a:r>
                      <a:r>
                        <a:rPr lang="en-US" dirty="0"/>
                        <a:t>Np</a:t>
                      </a:r>
                    </a:p>
                  </a:txBody>
                  <a:tcPr/>
                </a:tc>
                <a:tc>
                  <a:txBody>
                    <a:bodyPr/>
                    <a:lstStyle/>
                    <a:p>
                      <a:endParaRPr lang="en-US" dirty="0"/>
                    </a:p>
                  </a:txBody>
                  <a:tcPr/>
                </a:tc>
                <a:tc>
                  <a:txBody>
                    <a:bodyPr/>
                    <a:lstStyle/>
                    <a:p>
                      <a:endParaRPr lang="en-US" dirty="0"/>
                    </a:p>
                  </a:txBody>
                  <a:tcPr/>
                </a:tc>
                <a:tc>
                  <a:txBody>
                    <a:bodyPr/>
                    <a:lstStyle/>
                    <a:p>
                      <a:r>
                        <a:rPr lang="en-US" dirty="0"/>
                        <a:t>Y</a:t>
                      </a:r>
                    </a:p>
                  </a:txBody>
                  <a:tcPr/>
                </a:tc>
                <a:extLst>
                  <a:ext uri="{0D108BD9-81ED-4DB2-BD59-A6C34878D82A}">
                    <a16:rowId xmlns:a16="http://schemas.microsoft.com/office/drawing/2014/main" val="3441041889"/>
                  </a:ext>
                </a:extLst>
              </a:tr>
              <a:tr h="370840">
                <a:tc>
                  <a:txBody>
                    <a:bodyPr/>
                    <a:lstStyle/>
                    <a:p>
                      <a:r>
                        <a:rPr lang="en-US" dirty="0"/>
                        <a:t>140 keV</a:t>
                      </a:r>
                    </a:p>
                  </a:txBody>
                  <a:tcPr/>
                </a:tc>
                <a:tc>
                  <a:txBody>
                    <a:bodyPr/>
                    <a:lstStyle/>
                    <a:p>
                      <a:r>
                        <a:rPr lang="en-US" baseline="30000" dirty="0"/>
                        <a:t>99</a:t>
                      </a:r>
                      <a:r>
                        <a:rPr lang="en-US" dirty="0"/>
                        <a:t>Mo</a:t>
                      </a:r>
                    </a:p>
                  </a:txBody>
                  <a:tcPr/>
                </a:tc>
                <a:tc>
                  <a:txBody>
                    <a:bodyPr/>
                    <a:lstStyle/>
                    <a:p>
                      <a:r>
                        <a:rPr lang="en-US" dirty="0"/>
                        <a:t>Y</a:t>
                      </a:r>
                    </a:p>
                  </a:txBody>
                  <a:tcPr/>
                </a:tc>
                <a:tc>
                  <a:txBody>
                    <a:bodyPr/>
                    <a:lstStyle/>
                    <a:p>
                      <a:r>
                        <a:rPr lang="en-US" dirty="0"/>
                        <a:t>Y</a:t>
                      </a:r>
                    </a:p>
                  </a:txBody>
                  <a:tcPr/>
                </a:tc>
                <a:tc>
                  <a:txBody>
                    <a:bodyPr/>
                    <a:lstStyle/>
                    <a:p>
                      <a:r>
                        <a:rPr lang="en-US" dirty="0"/>
                        <a:t>Y</a:t>
                      </a:r>
                    </a:p>
                  </a:txBody>
                  <a:tcPr/>
                </a:tc>
                <a:extLst>
                  <a:ext uri="{0D108BD9-81ED-4DB2-BD59-A6C34878D82A}">
                    <a16:rowId xmlns:a16="http://schemas.microsoft.com/office/drawing/2014/main" val="2721906026"/>
                  </a:ext>
                </a:extLst>
              </a:tr>
              <a:tr h="370840">
                <a:tc>
                  <a:txBody>
                    <a:bodyPr/>
                    <a:lstStyle/>
                    <a:p>
                      <a:r>
                        <a:rPr lang="en-US" dirty="0"/>
                        <a:t>530 keV</a:t>
                      </a:r>
                    </a:p>
                  </a:txBody>
                  <a:tcPr/>
                </a:tc>
                <a:tc>
                  <a:txBody>
                    <a:bodyPr/>
                    <a:lstStyle/>
                    <a:p>
                      <a:r>
                        <a:rPr lang="en-US" baseline="30000" dirty="0"/>
                        <a:t>133</a:t>
                      </a:r>
                      <a:r>
                        <a:rPr lang="en-US" dirty="0"/>
                        <a:t>I</a:t>
                      </a:r>
                    </a:p>
                  </a:txBody>
                  <a:tcPr/>
                </a:tc>
                <a:tc>
                  <a:txBody>
                    <a:bodyPr/>
                    <a:lstStyle/>
                    <a:p>
                      <a:r>
                        <a:rPr lang="en-US" dirty="0"/>
                        <a:t>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96537692"/>
                  </a:ext>
                </a:extLst>
              </a:tr>
              <a:tr h="370840">
                <a:tc>
                  <a:txBody>
                    <a:bodyPr/>
                    <a:lstStyle/>
                    <a:p>
                      <a:r>
                        <a:rPr lang="en-US" dirty="0"/>
                        <a:t>556 keV</a:t>
                      </a:r>
                    </a:p>
                  </a:txBody>
                  <a:tcPr/>
                </a:tc>
                <a:tc>
                  <a:txBody>
                    <a:bodyPr/>
                    <a:lstStyle/>
                    <a:p>
                      <a:r>
                        <a:rPr lang="en-US" baseline="30000" dirty="0"/>
                        <a:t>99</a:t>
                      </a:r>
                      <a:r>
                        <a:rPr lang="en-US" dirty="0"/>
                        <a:t>Y</a:t>
                      </a:r>
                    </a:p>
                  </a:txBody>
                  <a:tcPr/>
                </a:tc>
                <a:tc>
                  <a:txBody>
                    <a:bodyPr/>
                    <a:lstStyle/>
                    <a:p>
                      <a:r>
                        <a:rPr lang="en-US" dirty="0"/>
                        <a:t>Y</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968382176"/>
                  </a:ext>
                </a:extLst>
              </a:tr>
              <a:tr h="370840">
                <a:tc>
                  <a:txBody>
                    <a:bodyPr/>
                    <a:lstStyle/>
                    <a:p>
                      <a:r>
                        <a:rPr lang="en-US" dirty="0"/>
                        <a:t>658 keV</a:t>
                      </a:r>
                    </a:p>
                  </a:txBody>
                  <a:tcPr/>
                </a:tc>
                <a:tc>
                  <a:txBody>
                    <a:bodyPr/>
                    <a:lstStyle/>
                    <a:p>
                      <a:r>
                        <a:rPr lang="en-US" baseline="30000" dirty="0"/>
                        <a:t>97</a:t>
                      </a:r>
                      <a:r>
                        <a:rPr lang="en-US" dirty="0"/>
                        <a:t>Nb</a:t>
                      </a:r>
                    </a:p>
                  </a:txBody>
                  <a:tcPr/>
                </a:tc>
                <a:tc>
                  <a:txBody>
                    <a:bodyPr/>
                    <a:lstStyle/>
                    <a:p>
                      <a:r>
                        <a:rPr lang="en-US" dirty="0"/>
                        <a:t>Y</a:t>
                      </a:r>
                    </a:p>
                  </a:txBody>
                  <a:tcPr/>
                </a:tc>
                <a:tc>
                  <a:txBody>
                    <a:bodyPr/>
                    <a:lstStyle/>
                    <a:p>
                      <a:r>
                        <a:rPr lang="en-US" dirty="0"/>
                        <a:t>Y</a:t>
                      </a:r>
                    </a:p>
                  </a:txBody>
                  <a:tcPr/>
                </a:tc>
                <a:tc>
                  <a:txBody>
                    <a:bodyPr/>
                    <a:lstStyle/>
                    <a:p>
                      <a:endParaRPr lang="en-US" dirty="0"/>
                    </a:p>
                  </a:txBody>
                  <a:tcPr/>
                </a:tc>
                <a:extLst>
                  <a:ext uri="{0D108BD9-81ED-4DB2-BD59-A6C34878D82A}">
                    <a16:rowId xmlns:a16="http://schemas.microsoft.com/office/drawing/2014/main" val="4245590355"/>
                  </a:ext>
                </a:extLst>
              </a:tr>
              <a:tr h="370840">
                <a:tc>
                  <a:txBody>
                    <a:bodyPr/>
                    <a:lstStyle/>
                    <a:p>
                      <a:r>
                        <a:rPr lang="en-US" dirty="0"/>
                        <a:t>743 keV</a:t>
                      </a:r>
                    </a:p>
                  </a:txBody>
                  <a:tcPr/>
                </a:tc>
                <a:tc>
                  <a:txBody>
                    <a:bodyPr/>
                    <a:lstStyle/>
                    <a:p>
                      <a:r>
                        <a:rPr lang="en-US" baseline="30000" dirty="0"/>
                        <a:t>97</a:t>
                      </a:r>
                      <a:r>
                        <a:rPr lang="en-US" dirty="0"/>
                        <a:t>Nb</a:t>
                      </a:r>
                    </a:p>
                  </a:txBody>
                  <a:tcPr/>
                </a:tc>
                <a:tc>
                  <a:txBody>
                    <a:bodyPr/>
                    <a:lstStyle/>
                    <a:p>
                      <a:r>
                        <a:rPr lang="en-US" dirty="0"/>
                        <a:t>Y</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53273224"/>
                  </a:ext>
                </a:extLst>
              </a:tr>
              <a:tr h="370840">
                <a:tc>
                  <a:txBody>
                    <a:bodyPr/>
                    <a:lstStyle/>
                    <a:p>
                      <a:r>
                        <a:rPr lang="en-US" dirty="0"/>
                        <a:t>773 keV</a:t>
                      </a:r>
                    </a:p>
                  </a:txBody>
                  <a:tcPr/>
                </a:tc>
                <a:tc>
                  <a:txBody>
                    <a:bodyPr/>
                    <a:lstStyle/>
                    <a:p>
                      <a:r>
                        <a:rPr lang="en-US" baseline="30000" dirty="0"/>
                        <a:t>132</a:t>
                      </a:r>
                      <a:r>
                        <a:rPr lang="en-US" dirty="0"/>
                        <a:t>I</a:t>
                      </a:r>
                    </a:p>
                  </a:txBody>
                  <a:tcPr/>
                </a:tc>
                <a:tc>
                  <a:txBody>
                    <a:bodyPr/>
                    <a:lstStyle/>
                    <a:p>
                      <a:r>
                        <a:rPr lang="en-US" dirty="0"/>
                        <a:t>Y</a:t>
                      </a:r>
                    </a:p>
                  </a:txBody>
                  <a:tcPr/>
                </a:tc>
                <a:tc>
                  <a:txBody>
                    <a:bodyPr/>
                    <a:lstStyle/>
                    <a:p>
                      <a:r>
                        <a:rPr lang="en-US" dirty="0"/>
                        <a:t>Y</a:t>
                      </a:r>
                    </a:p>
                  </a:txBody>
                  <a:tcPr/>
                </a:tc>
                <a:tc>
                  <a:txBody>
                    <a:bodyPr/>
                    <a:lstStyle/>
                    <a:p>
                      <a:endParaRPr lang="en-US" dirty="0"/>
                    </a:p>
                  </a:txBody>
                  <a:tcPr/>
                </a:tc>
                <a:extLst>
                  <a:ext uri="{0D108BD9-81ED-4DB2-BD59-A6C34878D82A}">
                    <a16:rowId xmlns:a16="http://schemas.microsoft.com/office/drawing/2014/main" val="262591035"/>
                  </a:ext>
                </a:extLst>
              </a:tr>
              <a:tr h="370840">
                <a:tc>
                  <a:txBody>
                    <a:bodyPr/>
                    <a:lstStyle/>
                    <a:p>
                      <a:r>
                        <a:rPr lang="en-US" dirty="0"/>
                        <a:t>81 keV</a:t>
                      </a:r>
                    </a:p>
                  </a:txBody>
                  <a:tcPr/>
                </a:tc>
                <a:tc>
                  <a:txBody>
                    <a:bodyPr/>
                    <a:lstStyle/>
                    <a:p>
                      <a:r>
                        <a:rPr lang="en-US" baseline="30000" dirty="0"/>
                        <a:t>133</a:t>
                      </a:r>
                      <a:r>
                        <a:rPr lang="en-US" dirty="0"/>
                        <a:t>Xe</a:t>
                      </a:r>
                    </a:p>
                  </a:txBody>
                  <a:tcPr/>
                </a:tc>
                <a:tc>
                  <a:txBody>
                    <a:bodyPr/>
                    <a:lstStyle/>
                    <a:p>
                      <a:endParaRPr lang="en-US" dirty="0"/>
                    </a:p>
                  </a:txBody>
                  <a:tcPr/>
                </a:tc>
                <a:tc>
                  <a:txBody>
                    <a:bodyPr/>
                    <a:lstStyle/>
                    <a:p>
                      <a:endParaRPr lang="en-US"/>
                    </a:p>
                  </a:txBody>
                  <a:tcPr/>
                </a:tc>
                <a:tc>
                  <a:txBody>
                    <a:bodyPr/>
                    <a:lstStyle/>
                    <a:p>
                      <a:r>
                        <a:rPr lang="en-US" dirty="0"/>
                        <a:t>Y</a:t>
                      </a:r>
                    </a:p>
                  </a:txBody>
                  <a:tcPr/>
                </a:tc>
                <a:extLst>
                  <a:ext uri="{0D108BD9-81ED-4DB2-BD59-A6C34878D82A}">
                    <a16:rowId xmlns:a16="http://schemas.microsoft.com/office/drawing/2014/main" val="3311178447"/>
                  </a:ext>
                </a:extLst>
              </a:tr>
              <a:tr h="370840">
                <a:tc>
                  <a:txBody>
                    <a:bodyPr/>
                    <a:lstStyle/>
                    <a:p>
                      <a:r>
                        <a:rPr lang="en-US" dirty="0"/>
                        <a:t>250 keV</a:t>
                      </a:r>
                    </a:p>
                  </a:txBody>
                  <a:tcPr/>
                </a:tc>
                <a:tc>
                  <a:txBody>
                    <a:bodyPr/>
                    <a:lstStyle/>
                    <a:p>
                      <a:r>
                        <a:rPr lang="en-US" baseline="30000" dirty="0"/>
                        <a:t>135</a:t>
                      </a:r>
                      <a:r>
                        <a:rPr lang="en-US" dirty="0"/>
                        <a:t>Xe</a:t>
                      </a:r>
                    </a:p>
                  </a:txBody>
                  <a:tcPr/>
                </a:tc>
                <a:tc>
                  <a:txBody>
                    <a:bodyPr/>
                    <a:lstStyle/>
                    <a:p>
                      <a:endParaRPr lang="en-US" dirty="0"/>
                    </a:p>
                  </a:txBody>
                  <a:tcPr/>
                </a:tc>
                <a:tc>
                  <a:txBody>
                    <a:bodyPr/>
                    <a:lstStyle/>
                    <a:p>
                      <a:endParaRPr lang="en-US" dirty="0"/>
                    </a:p>
                  </a:txBody>
                  <a:tcPr/>
                </a:tc>
                <a:tc>
                  <a:txBody>
                    <a:bodyPr/>
                    <a:lstStyle/>
                    <a:p>
                      <a:r>
                        <a:rPr lang="en-US" dirty="0"/>
                        <a:t>Y</a:t>
                      </a:r>
                    </a:p>
                  </a:txBody>
                  <a:tcPr/>
                </a:tc>
                <a:extLst>
                  <a:ext uri="{0D108BD9-81ED-4DB2-BD59-A6C34878D82A}">
                    <a16:rowId xmlns:a16="http://schemas.microsoft.com/office/drawing/2014/main" val="3380249319"/>
                  </a:ext>
                </a:extLst>
              </a:tr>
            </a:tbl>
          </a:graphicData>
        </a:graphic>
      </p:graphicFrame>
      <p:sp>
        <p:nvSpPr>
          <p:cNvPr id="5" name="Slide Number Placeholder 4">
            <a:extLst>
              <a:ext uri="{FF2B5EF4-FFF2-40B4-BE49-F238E27FC236}">
                <a16:creationId xmlns:a16="http://schemas.microsoft.com/office/drawing/2014/main" id="{00E80DB2-B1E7-E042-9243-05308032B8B0}"/>
              </a:ext>
            </a:extLst>
          </p:cNvPr>
          <p:cNvSpPr>
            <a:spLocks noGrp="1"/>
          </p:cNvSpPr>
          <p:nvPr>
            <p:ph type="sldNum" sz="quarter" idx="12"/>
          </p:nvPr>
        </p:nvSpPr>
        <p:spPr/>
        <p:txBody>
          <a:bodyPr/>
          <a:lstStyle/>
          <a:p>
            <a:fld id="{3F94819F-C7AC-144E-8DAF-0D1659607E0C}" type="slidenum">
              <a:rPr lang="en-US" smtClean="0"/>
              <a:t>38</a:t>
            </a:fld>
            <a:endParaRPr lang="en-US"/>
          </a:p>
        </p:txBody>
      </p:sp>
      <p:sp>
        <p:nvSpPr>
          <p:cNvPr id="6" name="TextBox 5">
            <a:extLst>
              <a:ext uri="{FF2B5EF4-FFF2-40B4-BE49-F238E27FC236}">
                <a16:creationId xmlns:a16="http://schemas.microsoft.com/office/drawing/2014/main" id="{87036481-6BCA-8E40-9BB1-8B7CA626568E}"/>
              </a:ext>
            </a:extLst>
          </p:cNvPr>
          <p:cNvSpPr txBox="1"/>
          <p:nvPr/>
        </p:nvSpPr>
        <p:spPr>
          <a:xfrm>
            <a:off x="1185863" y="6169581"/>
            <a:ext cx="6139245" cy="369332"/>
          </a:xfrm>
          <a:prstGeom prst="rect">
            <a:avLst/>
          </a:prstGeom>
          <a:noFill/>
        </p:spPr>
        <p:txBody>
          <a:bodyPr wrap="none" rtlCol="0">
            <a:spAutoFit/>
          </a:bodyPr>
          <a:lstStyle/>
          <a:p>
            <a:r>
              <a:rPr lang="en-US" i="1" dirty="0"/>
              <a:t>Conclusion: There are many (similar) ways to solve this problem!</a:t>
            </a:r>
          </a:p>
        </p:txBody>
      </p:sp>
    </p:spTree>
    <p:extLst>
      <p:ext uri="{BB962C8B-B14F-4D97-AF65-F5344CB8AC3E}">
        <p14:creationId xmlns:p14="http://schemas.microsoft.com/office/powerpoint/2010/main" val="251395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4131-5430-264F-BDAE-67DBCB27B52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A503D06-A268-8341-90D3-428E1AE9221C}"/>
              </a:ext>
            </a:extLst>
          </p:cNvPr>
          <p:cNvSpPr>
            <a:spLocks noGrp="1"/>
          </p:cNvSpPr>
          <p:nvPr>
            <p:ph sz="half" idx="1"/>
          </p:nvPr>
        </p:nvSpPr>
        <p:spPr/>
        <p:txBody>
          <a:bodyPr>
            <a:normAutofit fontScale="70000" lnSpcReduction="20000"/>
          </a:bodyPr>
          <a:lstStyle/>
          <a:p>
            <a:pPr marL="0" indent="0">
              <a:buNone/>
            </a:pPr>
            <a:r>
              <a:rPr lang="en-US" b="1" dirty="0"/>
              <a:t>Summary of Results</a:t>
            </a:r>
          </a:p>
          <a:p>
            <a:r>
              <a:rPr lang="en-US" dirty="0"/>
              <a:t>Models achieved MAE scores as low as 0.05%.</a:t>
            </a:r>
          </a:p>
          <a:p>
            <a:r>
              <a:rPr lang="en-US" dirty="0"/>
              <a:t>Models were shown to have performance invariant across:</a:t>
            </a:r>
          </a:p>
          <a:p>
            <a:pPr lvl="1"/>
            <a:r>
              <a:rPr lang="en-US" dirty="0"/>
              <a:t>A 50 hour range of decay times</a:t>
            </a:r>
          </a:p>
          <a:p>
            <a:pPr lvl="1"/>
            <a:r>
              <a:rPr lang="en-US" dirty="0"/>
              <a:t>Training/testing mismatches of irradiation times</a:t>
            </a:r>
          </a:p>
          <a:p>
            <a:pPr lvl="1"/>
            <a:r>
              <a:rPr lang="en-US" dirty="0"/>
              <a:t>Decreased sampling density in the training set.</a:t>
            </a:r>
          </a:p>
          <a:p>
            <a:r>
              <a:rPr lang="en-US" dirty="0"/>
              <a:t>Principal Component Analysis is an effective technique for data truncation that does not degrade model performance.</a:t>
            </a:r>
          </a:p>
          <a:p>
            <a:r>
              <a:rPr lang="en-US" dirty="0"/>
              <a:t>These results demonstrate that this method is promising for other applications.</a:t>
            </a:r>
          </a:p>
          <a:p>
            <a:endParaRPr lang="en-US" dirty="0"/>
          </a:p>
        </p:txBody>
      </p:sp>
      <p:sp>
        <p:nvSpPr>
          <p:cNvPr id="4" name="Content Placeholder 3">
            <a:extLst>
              <a:ext uri="{FF2B5EF4-FFF2-40B4-BE49-F238E27FC236}">
                <a16:creationId xmlns:a16="http://schemas.microsoft.com/office/drawing/2014/main" id="{8F3C72F8-6821-CA40-89BB-4607472E09D6}"/>
              </a:ext>
            </a:extLst>
          </p:cNvPr>
          <p:cNvSpPr>
            <a:spLocks noGrp="1"/>
          </p:cNvSpPr>
          <p:nvPr>
            <p:ph sz="half" idx="2"/>
          </p:nvPr>
        </p:nvSpPr>
        <p:spPr/>
        <p:txBody>
          <a:bodyPr>
            <a:normAutofit fontScale="70000" lnSpcReduction="20000"/>
          </a:bodyPr>
          <a:lstStyle/>
          <a:p>
            <a:pPr marL="0" indent="0">
              <a:buNone/>
            </a:pPr>
            <a:r>
              <a:rPr lang="en-US" b="1" dirty="0"/>
              <a:t>Impact on Scientific Community</a:t>
            </a:r>
          </a:p>
          <a:p>
            <a:r>
              <a:rPr lang="en-US" dirty="0"/>
              <a:t>Encourage adoption of machine learning in additional nuclear engineering applications.</a:t>
            </a:r>
          </a:p>
          <a:p>
            <a:r>
              <a:rPr lang="en-US" dirty="0"/>
              <a:t>Improve existing analysis routines in nuclear safeguards with data fusion based predictive modeling.</a:t>
            </a:r>
          </a:p>
          <a:p>
            <a:r>
              <a:rPr lang="en-US" dirty="0"/>
              <a:t>Provide an outline of the procedure including necessary steps and best practices for model construction.</a:t>
            </a:r>
          </a:p>
          <a:p>
            <a:endParaRPr lang="en-US" dirty="0"/>
          </a:p>
        </p:txBody>
      </p:sp>
      <p:sp>
        <p:nvSpPr>
          <p:cNvPr id="5" name="Slide Number Placeholder 4">
            <a:extLst>
              <a:ext uri="{FF2B5EF4-FFF2-40B4-BE49-F238E27FC236}">
                <a16:creationId xmlns:a16="http://schemas.microsoft.com/office/drawing/2014/main" id="{DEE3F036-608D-B14D-AEAD-B9BCAF156753}"/>
              </a:ext>
            </a:extLst>
          </p:cNvPr>
          <p:cNvSpPr>
            <a:spLocks noGrp="1"/>
          </p:cNvSpPr>
          <p:nvPr>
            <p:ph type="sldNum" sz="quarter" idx="12"/>
          </p:nvPr>
        </p:nvSpPr>
        <p:spPr/>
        <p:txBody>
          <a:bodyPr/>
          <a:lstStyle/>
          <a:p>
            <a:fld id="{3F94819F-C7AC-144E-8DAF-0D1659607E0C}" type="slidenum">
              <a:rPr lang="en-US" smtClean="0"/>
              <a:t>39</a:t>
            </a:fld>
            <a:endParaRPr lang="en-US"/>
          </a:p>
        </p:txBody>
      </p:sp>
    </p:spTree>
    <p:extLst>
      <p:ext uri="{BB962C8B-B14F-4D97-AF65-F5344CB8AC3E}">
        <p14:creationId xmlns:p14="http://schemas.microsoft.com/office/powerpoint/2010/main" val="181528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B6164-9525-574F-BCB4-06D00E639CC0}"/>
              </a:ext>
            </a:extLst>
          </p:cNvPr>
          <p:cNvSpPr>
            <a:spLocks noGrp="1"/>
          </p:cNvSpPr>
          <p:nvPr>
            <p:ph type="title"/>
          </p:nvPr>
        </p:nvSpPr>
        <p:spPr/>
        <p:txBody>
          <a:bodyPr/>
          <a:lstStyle/>
          <a:p>
            <a:r>
              <a:rPr lang="en-US" dirty="0"/>
              <a:t>Introduction: Problem Statement</a:t>
            </a:r>
          </a:p>
        </p:txBody>
      </p:sp>
      <p:sp>
        <p:nvSpPr>
          <p:cNvPr id="3" name="Content Placeholder 2">
            <a:extLst>
              <a:ext uri="{FF2B5EF4-FFF2-40B4-BE49-F238E27FC236}">
                <a16:creationId xmlns:a16="http://schemas.microsoft.com/office/drawing/2014/main" id="{BE3164F7-857A-8549-967F-1C4B02BE1E81}"/>
              </a:ext>
            </a:extLst>
          </p:cNvPr>
          <p:cNvSpPr>
            <a:spLocks noGrp="1"/>
          </p:cNvSpPr>
          <p:nvPr>
            <p:ph sz="half" idx="1"/>
          </p:nvPr>
        </p:nvSpPr>
        <p:spPr/>
        <p:txBody>
          <a:bodyPr>
            <a:normAutofit fontScale="62500" lnSpcReduction="20000"/>
          </a:bodyPr>
          <a:lstStyle/>
          <a:p>
            <a:pPr marL="0" indent="0">
              <a:buNone/>
            </a:pPr>
            <a:r>
              <a:rPr lang="en-US" b="1" dirty="0"/>
              <a:t>Questions specifically addressed here</a:t>
            </a:r>
          </a:p>
          <a:p>
            <a:r>
              <a:rPr lang="en-US" dirty="0"/>
              <a:t>Is it feasible to predict uranium enrichment based off gamma-ray emissions if decay time (</a:t>
            </a:r>
            <a:r>
              <a:rPr lang="en-US" dirty="0" err="1"/>
              <a:t>t</a:t>
            </a:r>
            <a:r>
              <a:rPr lang="en-US" baseline="-25000" dirty="0" err="1"/>
              <a:t>dec</a:t>
            </a:r>
            <a:r>
              <a:rPr lang="en-US" dirty="0"/>
              <a:t>) is unknown?</a:t>
            </a:r>
          </a:p>
          <a:p>
            <a:r>
              <a:rPr lang="en-US" dirty="0"/>
              <a:t>Which machine learning algorithms yield the best models of enrichment?</a:t>
            </a:r>
          </a:p>
          <a:p>
            <a:r>
              <a:rPr lang="en-US" dirty="0"/>
              <a:t>What features do models select as important in the gamma-ray spectrometry data?</a:t>
            </a:r>
          </a:p>
          <a:p>
            <a:r>
              <a:rPr lang="en-US" dirty="0"/>
              <a:t>How much data is required to train models?</a:t>
            </a:r>
          </a:p>
          <a:p>
            <a:r>
              <a:rPr lang="en-US" dirty="0"/>
              <a:t>Is data truncation to speed up computation time feasible without loss of performance?</a:t>
            </a:r>
          </a:p>
          <a:p>
            <a:r>
              <a:rPr lang="en-US" dirty="0"/>
              <a:t>How well do models generalize to new parameter spaces: e.g. different irradiation times (</a:t>
            </a:r>
            <a:r>
              <a:rPr lang="en-US" dirty="0" err="1"/>
              <a:t>t</a:t>
            </a:r>
            <a:r>
              <a:rPr lang="en-US" baseline="-25000" dirty="0" err="1"/>
              <a:t>irr</a:t>
            </a:r>
            <a:r>
              <a:rPr lang="en-US" dirty="0"/>
              <a:t>)?</a:t>
            </a:r>
          </a:p>
          <a:p>
            <a:endParaRPr lang="en-US" dirty="0"/>
          </a:p>
          <a:p>
            <a:endParaRPr lang="en-US" dirty="0"/>
          </a:p>
        </p:txBody>
      </p:sp>
      <p:sp>
        <p:nvSpPr>
          <p:cNvPr id="4" name="Content Placeholder 3">
            <a:extLst>
              <a:ext uri="{FF2B5EF4-FFF2-40B4-BE49-F238E27FC236}">
                <a16:creationId xmlns:a16="http://schemas.microsoft.com/office/drawing/2014/main" id="{74FC754C-DAF9-FA4F-B526-47E2556AB4EB}"/>
              </a:ext>
            </a:extLst>
          </p:cNvPr>
          <p:cNvSpPr>
            <a:spLocks noGrp="1"/>
          </p:cNvSpPr>
          <p:nvPr>
            <p:ph sz="half" idx="2"/>
          </p:nvPr>
        </p:nvSpPr>
        <p:spPr/>
        <p:txBody>
          <a:bodyPr>
            <a:normAutofit fontScale="62500" lnSpcReduction="20000"/>
          </a:bodyPr>
          <a:lstStyle/>
          <a:p>
            <a:r>
              <a:rPr lang="en-US" b="1" dirty="0"/>
              <a:t>New questions raised by these results</a:t>
            </a:r>
          </a:p>
          <a:p>
            <a:r>
              <a:rPr lang="en-US" dirty="0"/>
              <a:t>What shortcomings, overlooked scenarios, or other unanswered questions exist in my own analysis? (All potential future work launch points)</a:t>
            </a:r>
          </a:p>
          <a:p>
            <a:r>
              <a:rPr lang="en-US" dirty="0"/>
              <a:t>What are the implications of this method for future applications?</a:t>
            </a:r>
          </a:p>
          <a:p>
            <a:r>
              <a:rPr lang="en-US" dirty="0"/>
              <a:t>What steps are necessary to extend this process to a real-world scenario?</a:t>
            </a:r>
          </a:p>
          <a:p>
            <a:endParaRPr lang="en-US" dirty="0"/>
          </a:p>
          <a:p>
            <a:endParaRPr lang="en-US" b="1" dirty="0"/>
          </a:p>
          <a:p>
            <a:endParaRPr lang="en-US" dirty="0"/>
          </a:p>
        </p:txBody>
      </p:sp>
      <p:sp>
        <p:nvSpPr>
          <p:cNvPr id="5" name="Slide Number Placeholder 4">
            <a:extLst>
              <a:ext uri="{FF2B5EF4-FFF2-40B4-BE49-F238E27FC236}">
                <a16:creationId xmlns:a16="http://schemas.microsoft.com/office/drawing/2014/main" id="{CCFCC965-8E78-4843-900D-27DF6E741C09}"/>
              </a:ext>
            </a:extLst>
          </p:cNvPr>
          <p:cNvSpPr>
            <a:spLocks noGrp="1"/>
          </p:cNvSpPr>
          <p:nvPr>
            <p:ph type="sldNum" sz="quarter" idx="12"/>
          </p:nvPr>
        </p:nvSpPr>
        <p:spPr/>
        <p:txBody>
          <a:bodyPr/>
          <a:lstStyle/>
          <a:p>
            <a:fld id="{3F94819F-C7AC-144E-8DAF-0D1659607E0C}" type="slidenum">
              <a:rPr lang="en-US" smtClean="0"/>
              <a:t>4</a:t>
            </a:fld>
            <a:endParaRPr lang="en-US"/>
          </a:p>
        </p:txBody>
      </p:sp>
    </p:spTree>
    <p:extLst>
      <p:ext uri="{BB962C8B-B14F-4D97-AF65-F5344CB8AC3E}">
        <p14:creationId xmlns:p14="http://schemas.microsoft.com/office/powerpoint/2010/main" val="2117008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8FDE-4B51-614A-87F3-63D151444B6B}"/>
              </a:ext>
            </a:extLst>
          </p:cNvPr>
          <p:cNvSpPr>
            <a:spLocks noGrp="1"/>
          </p:cNvSpPr>
          <p:nvPr>
            <p:ph type="title"/>
          </p:nvPr>
        </p:nvSpPr>
        <p:spPr/>
        <p:txBody>
          <a:bodyPr>
            <a:normAutofit fontScale="90000"/>
          </a:bodyPr>
          <a:lstStyle/>
          <a:p>
            <a:r>
              <a:rPr lang="en-US" dirty="0"/>
              <a:t>Future Work: Data Fusion of Modern NDE Techniques for Nuclear Safeguards</a:t>
            </a:r>
          </a:p>
        </p:txBody>
      </p:sp>
      <p:sp>
        <p:nvSpPr>
          <p:cNvPr id="3" name="Content Placeholder 2">
            <a:extLst>
              <a:ext uri="{FF2B5EF4-FFF2-40B4-BE49-F238E27FC236}">
                <a16:creationId xmlns:a16="http://schemas.microsoft.com/office/drawing/2014/main" id="{162FE83A-50AD-4941-81D3-EF50B0E1F9AB}"/>
              </a:ext>
            </a:extLst>
          </p:cNvPr>
          <p:cNvSpPr>
            <a:spLocks noGrp="1"/>
          </p:cNvSpPr>
          <p:nvPr>
            <p:ph sz="half" idx="1"/>
          </p:nvPr>
        </p:nvSpPr>
        <p:spPr>
          <a:xfrm>
            <a:off x="628650" y="1825624"/>
            <a:ext cx="3886200" cy="4895851"/>
          </a:xfrm>
        </p:spPr>
        <p:txBody>
          <a:bodyPr>
            <a:normAutofit fontScale="85000" lnSpcReduction="20000"/>
          </a:bodyPr>
          <a:lstStyle/>
          <a:p>
            <a:r>
              <a:rPr lang="en-US" dirty="0"/>
              <a:t>Re-Verification of Spent Nuclear Fuel</a:t>
            </a:r>
          </a:p>
          <a:p>
            <a:pPr lvl="1"/>
            <a:r>
              <a:rPr lang="en-US" dirty="0"/>
              <a:t>INL Compton Dry-Cask Imaging System</a:t>
            </a:r>
          </a:p>
          <a:p>
            <a:pPr lvl="2"/>
            <a:r>
              <a:rPr lang="en-US" dirty="0"/>
              <a:t>Measures ratio of scattered to </a:t>
            </a:r>
            <a:r>
              <a:rPr lang="en-US" dirty="0" err="1"/>
              <a:t>unscattered</a:t>
            </a:r>
            <a:r>
              <a:rPr lang="en-US" dirty="0"/>
              <a:t> gamma-rays</a:t>
            </a:r>
          </a:p>
          <a:p>
            <a:pPr lvl="1"/>
            <a:r>
              <a:rPr lang="en-US" dirty="0"/>
              <a:t>LANL BN-350 Dual Slab Verification Detector</a:t>
            </a:r>
          </a:p>
          <a:p>
            <a:pPr lvl="2"/>
            <a:r>
              <a:rPr lang="en-US" dirty="0"/>
              <a:t>Measures neutrons from the sides of the cask</a:t>
            </a:r>
          </a:p>
          <a:p>
            <a:pPr lvl="1"/>
            <a:r>
              <a:rPr lang="en-US" dirty="0"/>
              <a:t>LLNL Radiation Imaging</a:t>
            </a:r>
          </a:p>
          <a:p>
            <a:pPr lvl="2"/>
            <a:r>
              <a:rPr lang="en-US" dirty="0"/>
              <a:t>Uses thermal neutrons and gamma rays to produce images of cask contents</a:t>
            </a:r>
          </a:p>
          <a:p>
            <a:pPr lvl="1"/>
            <a:r>
              <a:rPr lang="en-US" dirty="0"/>
              <a:t>A combination of data streams from each of these methods could be improved by the methods developed in this work.</a:t>
            </a:r>
          </a:p>
          <a:p>
            <a:pPr lvl="2"/>
            <a:endParaRPr lang="en-US" dirty="0"/>
          </a:p>
          <a:p>
            <a:endParaRPr lang="en-US" dirty="0"/>
          </a:p>
        </p:txBody>
      </p:sp>
      <p:pic>
        <p:nvPicPr>
          <p:cNvPr id="5" name="Content Placeholder 4">
            <a:extLst>
              <a:ext uri="{FF2B5EF4-FFF2-40B4-BE49-F238E27FC236}">
                <a16:creationId xmlns:a16="http://schemas.microsoft.com/office/drawing/2014/main" id="{ECF5EAB5-04D9-AE4E-BF35-A9118BAE90D4}"/>
              </a:ext>
            </a:extLst>
          </p:cNvPr>
          <p:cNvPicPr>
            <a:picLocks noGrp="1" noChangeAspect="1"/>
          </p:cNvPicPr>
          <p:nvPr>
            <p:ph sz="half" idx="2"/>
          </p:nvPr>
        </p:nvPicPr>
        <p:blipFill>
          <a:blip r:embed="rId3"/>
          <a:stretch>
            <a:fillRect/>
          </a:stretch>
        </p:blipFill>
        <p:spPr>
          <a:xfrm>
            <a:off x="4629150" y="2143125"/>
            <a:ext cx="4518070" cy="3260363"/>
          </a:xfrm>
          <a:prstGeom prst="rect">
            <a:avLst/>
          </a:prstGeom>
        </p:spPr>
      </p:pic>
      <p:sp>
        <p:nvSpPr>
          <p:cNvPr id="6" name="Rectangle 5">
            <a:extLst>
              <a:ext uri="{FF2B5EF4-FFF2-40B4-BE49-F238E27FC236}">
                <a16:creationId xmlns:a16="http://schemas.microsoft.com/office/drawing/2014/main" id="{CE049CB0-7C67-7145-9E6F-C7AA80B50995}"/>
              </a:ext>
            </a:extLst>
          </p:cNvPr>
          <p:cNvSpPr/>
          <p:nvPr/>
        </p:nvSpPr>
        <p:spPr>
          <a:xfrm>
            <a:off x="4286250" y="5530632"/>
            <a:ext cx="4572000" cy="646331"/>
          </a:xfrm>
          <a:prstGeom prst="rect">
            <a:avLst/>
          </a:prstGeom>
        </p:spPr>
        <p:txBody>
          <a:bodyPr>
            <a:spAutoFit/>
          </a:bodyPr>
          <a:lstStyle/>
          <a:p>
            <a:pPr algn="ctr"/>
            <a:r>
              <a:rPr lang="en-US" dirty="0"/>
              <a:t>Two sample neutron fingerprints for the same cask at different times.</a:t>
            </a:r>
          </a:p>
        </p:txBody>
      </p:sp>
      <p:sp>
        <p:nvSpPr>
          <p:cNvPr id="7" name="Slide Number Placeholder 6">
            <a:extLst>
              <a:ext uri="{FF2B5EF4-FFF2-40B4-BE49-F238E27FC236}">
                <a16:creationId xmlns:a16="http://schemas.microsoft.com/office/drawing/2014/main" id="{9CCEF553-843F-924E-9668-82B024981A1A}"/>
              </a:ext>
            </a:extLst>
          </p:cNvPr>
          <p:cNvSpPr>
            <a:spLocks noGrp="1"/>
          </p:cNvSpPr>
          <p:nvPr>
            <p:ph type="sldNum" sz="quarter" idx="12"/>
          </p:nvPr>
        </p:nvSpPr>
        <p:spPr/>
        <p:txBody>
          <a:bodyPr/>
          <a:lstStyle/>
          <a:p>
            <a:fld id="{3F94819F-C7AC-144E-8DAF-0D1659607E0C}" type="slidenum">
              <a:rPr lang="en-US" smtClean="0"/>
              <a:t>40</a:t>
            </a:fld>
            <a:endParaRPr lang="en-US"/>
          </a:p>
        </p:txBody>
      </p:sp>
    </p:spTree>
    <p:extLst>
      <p:ext uri="{BB962C8B-B14F-4D97-AF65-F5344CB8AC3E}">
        <p14:creationId xmlns:p14="http://schemas.microsoft.com/office/powerpoint/2010/main" val="2450790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53BB-8E33-0C4F-8982-5B24FFBD72D0}"/>
              </a:ext>
            </a:extLst>
          </p:cNvPr>
          <p:cNvSpPr>
            <a:spLocks noGrp="1"/>
          </p:cNvSpPr>
          <p:nvPr>
            <p:ph type="title"/>
          </p:nvPr>
        </p:nvSpPr>
        <p:spPr/>
        <p:txBody>
          <a:bodyPr/>
          <a:lstStyle/>
          <a:p>
            <a:r>
              <a:rPr lang="en-US" dirty="0"/>
              <a:t>Compton Dry Cask Imaging System</a:t>
            </a:r>
          </a:p>
        </p:txBody>
      </p:sp>
      <p:sp>
        <p:nvSpPr>
          <p:cNvPr id="3" name="Content Placeholder 2">
            <a:extLst>
              <a:ext uri="{FF2B5EF4-FFF2-40B4-BE49-F238E27FC236}">
                <a16:creationId xmlns:a16="http://schemas.microsoft.com/office/drawing/2014/main" id="{839EFD68-0101-F649-A5B2-C36AB925EE75}"/>
              </a:ext>
            </a:extLst>
          </p:cNvPr>
          <p:cNvSpPr>
            <a:spLocks noGrp="1"/>
          </p:cNvSpPr>
          <p:nvPr>
            <p:ph sz="half" idx="1"/>
          </p:nvPr>
        </p:nvSpPr>
        <p:spPr/>
        <p:txBody>
          <a:bodyPr>
            <a:normAutofit fontScale="92500" lnSpcReduction="10000"/>
          </a:bodyPr>
          <a:lstStyle/>
          <a:p>
            <a:r>
              <a:rPr lang="en-US" dirty="0"/>
              <a:t>System for re-verifying spent LWR fuel in vertical dry storage casks.</a:t>
            </a:r>
          </a:p>
          <a:p>
            <a:r>
              <a:rPr lang="en-US" dirty="0"/>
              <a:t>Top-down gamma-ray spectrometry above each individual fuel element.</a:t>
            </a:r>
          </a:p>
          <a:p>
            <a:r>
              <a:rPr lang="en-US" dirty="0"/>
              <a:t>Ratio of scattered to un-scattered photons at each point establishes the “fingerprint”.</a:t>
            </a:r>
          </a:p>
          <a:p>
            <a:r>
              <a:rPr lang="en-US" dirty="0"/>
              <a:t>Can detect if individual fuel pins are missing.</a:t>
            </a:r>
          </a:p>
          <a:p>
            <a:endParaRPr lang="en-US" dirty="0"/>
          </a:p>
        </p:txBody>
      </p:sp>
      <p:pic>
        <p:nvPicPr>
          <p:cNvPr id="5" name="Content Placeholder 4">
            <a:extLst>
              <a:ext uri="{FF2B5EF4-FFF2-40B4-BE49-F238E27FC236}">
                <a16:creationId xmlns:a16="http://schemas.microsoft.com/office/drawing/2014/main" id="{CB190D09-9221-BE40-A718-D0F2F2A179AD}"/>
              </a:ext>
            </a:extLst>
          </p:cNvPr>
          <p:cNvPicPr>
            <a:picLocks noGrp="1" noChangeAspect="1"/>
          </p:cNvPicPr>
          <p:nvPr>
            <p:ph sz="half" idx="2"/>
          </p:nvPr>
        </p:nvPicPr>
        <p:blipFill>
          <a:blip r:embed="rId3"/>
          <a:stretch>
            <a:fillRect/>
          </a:stretch>
        </p:blipFill>
        <p:spPr>
          <a:xfrm>
            <a:off x="4428730" y="1634906"/>
            <a:ext cx="4688722" cy="2691674"/>
          </a:xfrm>
          <a:prstGeom prst="rect">
            <a:avLst/>
          </a:prstGeom>
        </p:spPr>
      </p:pic>
      <p:pic>
        <p:nvPicPr>
          <p:cNvPr id="6" name="Content Placeholder 4">
            <a:extLst>
              <a:ext uri="{FF2B5EF4-FFF2-40B4-BE49-F238E27FC236}">
                <a16:creationId xmlns:a16="http://schemas.microsoft.com/office/drawing/2014/main" id="{271F6CB3-BDE2-254A-AAE2-0F8F8458C2A4}"/>
              </a:ext>
            </a:extLst>
          </p:cNvPr>
          <p:cNvPicPr>
            <a:picLocks noChangeAspect="1"/>
          </p:cNvPicPr>
          <p:nvPr/>
        </p:nvPicPr>
        <p:blipFill>
          <a:blip r:embed="rId4"/>
          <a:stretch>
            <a:fillRect/>
          </a:stretch>
        </p:blipFill>
        <p:spPr>
          <a:xfrm>
            <a:off x="5525589" y="4326580"/>
            <a:ext cx="2495005" cy="2398826"/>
          </a:xfrm>
          <a:prstGeom prst="rect">
            <a:avLst/>
          </a:prstGeom>
        </p:spPr>
      </p:pic>
      <p:sp>
        <p:nvSpPr>
          <p:cNvPr id="7" name="Slide Number Placeholder 6">
            <a:extLst>
              <a:ext uri="{FF2B5EF4-FFF2-40B4-BE49-F238E27FC236}">
                <a16:creationId xmlns:a16="http://schemas.microsoft.com/office/drawing/2014/main" id="{FAAA536A-8C0F-4E4B-A25A-5D7D216BCF14}"/>
              </a:ext>
            </a:extLst>
          </p:cNvPr>
          <p:cNvSpPr>
            <a:spLocks noGrp="1"/>
          </p:cNvSpPr>
          <p:nvPr>
            <p:ph type="sldNum" sz="quarter" idx="12"/>
          </p:nvPr>
        </p:nvSpPr>
        <p:spPr/>
        <p:txBody>
          <a:bodyPr/>
          <a:lstStyle/>
          <a:p>
            <a:fld id="{3F94819F-C7AC-144E-8DAF-0D1659607E0C}" type="slidenum">
              <a:rPr lang="en-US" smtClean="0"/>
              <a:t>41</a:t>
            </a:fld>
            <a:endParaRPr lang="en-US"/>
          </a:p>
        </p:txBody>
      </p:sp>
    </p:spTree>
    <p:extLst>
      <p:ext uri="{BB962C8B-B14F-4D97-AF65-F5344CB8AC3E}">
        <p14:creationId xmlns:p14="http://schemas.microsoft.com/office/powerpoint/2010/main" val="3327031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5173-BB84-4B47-9FDB-F9A82C1B61EC}"/>
              </a:ext>
            </a:extLst>
          </p:cNvPr>
          <p:cNvSpPr>
            <a:spLocks noGrp="1"/>
          </p:cNvSpPr>
          <p:nvPr>
            <p:ph type="title"/>
          </p:nvPr>
        </p:nvSpPr>
        <p:spPr/>
        <p:txBody>
          <a:bodyPr/>
          <a:lstStyle/>
          <a:p>
            <a:r>
              <a:rPr lang="en-US" dirty="0"/>
              <a:t>Dual Slab Verification Detector</a:t>
            </a:r>
          </a:p>
        </p:txBody>
      </p:sp>
      <p:sp>
        <p:nvSpPr>
          <p:cNvPr id="3" name="Content Placeholder 2">
            <a:extLst>
              <a:ext uri="{FF2B5EF4-FFF2-40B4-BE49-F238E27FC236}">
                <a16:creationId xmlns:a16="http://schemas.microsoft.com/office/drawing/2014/main" id="{BDEC6B19-3682-F048-9E22-1AB596DC4484}"/>
              </a:ext>
            </a:extLst>
          </p:cNvPr>
          <p:cNvSpPr>
            <a:spLocks noGrp="1"/>
          </p:cNvSpPr>
          <p:nvPr>
            <p:ph sz="half" idx="1"/>
          </p:nvPr>
        </p:nvSpPr>
        <p:spPr>
          <a:xfrm>
            <a:off x="57150" y="1528354"/>
            <a:ext cx="4457700" cy="5238206"/>
          </a:xfrm>
        </p:spPr>
        <p:txBody>
          <a:bodyPr>
            <a:normAutofit fontScale="70000" lnSpcReduction="20000"/>
          </a:bodyPr>
          <a:lstStyle/>
          <a:p>
            <a:r>
              <a:rPr lang="en-US" dirty="0"/>
              <a:t>Dry storage safeguards system for BN-350 fast reactor spent fuel</a:t>
            </a:r>
          </a:p>
          <a:p>
            <a:r>
              <a:rPr lang="en-US" dirty="0"/>
              <a:t>“Continuity of Knowledge”</a:t>
            </a:r>
          </a:p>
          <a:p>
            <a:r>
              <a:rPr lang="en-US" dirty="0"/>
              <a:t>Two rows of </a:t>
            </a:r>
            <a:r>
              <a:rPr lang="en-US" baseline="30000" dirty="0"/>
              <a:t>3</a:t>
            </a:r>
            <a:r>
              <a:rPr lang="en-US" dirty="0"/>
              <a:t>He tubes along exterior perimeter of spent fuel casks</a:t>
            </a:r>
          </a:p>
          <a:p>
            <a:r>
              <a:rPr lang="en-US" dirty="0"/>
              <a:t>Measures the neutron flux at 50-100 locations to establish a “fingerprint”</a:t>
            </a:r>
          </a:p>
          <a:p>
            <a:r>
              <a:rPr lang="en-US" dirty="0"/>
              <a:t>Assumptions:</a:t>
            </a:r>
          </a:p>
          <a:p>
            <a:pPr lvl="1"/>
            <a:r>
              <a:rPr lang="en-US" dirty="0"/>
              <a:t>Entire cask loaded in single reactor outage</a:t>
            </a:r>
          </a:p>
          <a:p>
            <a:pPr lvl="1"/>
            <a:r>
              <a:rPr lang="en-US" dirty="0"/>
              <a:t>Assemblies in one cask have similar burnups with only location based difference (&lt;5%).</a:t>
            </a:r>
          </a:p>
          <a:p>
            <a:pPr lvl="1"/>
            <a:r>
              <a:rPr lang="en-US" dirty="0"/>
              <a:t>Entire cask has same power history (# of shutdowns, shuffle pattern, etc.)</a:t>
            </a:r>
          </a:p>
          <a:p>
            <a:pPr lvl="1"/>
            <a:r>
              <a:rPr lang="en-US" dirty="0"/>
              <a:t>Neutrons that exit are primarily emitted from outer ring of assemblies</a:t>
            </a:r>
          </a:p>
          <a:p>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75A3DC69-74CC-5047-8501-D668949BEB37}"/>
              </a:ext>
            </a:extLst>
          </p:cNvPr>
          <p:cNvPicPr>
            <a:picLocks noGrp="1" noChangeAspect="1"/>
          </p:cNvPicPr>
          <p:nvPr>
            <p:ph sz="half" idx="2"/>
          </p:nvPr>
        </p:nvPicPr>
        <p:blipFill>
          <a:blip r:embed="rId3"/>
          <a:stretch>
            <a:fillRect/>
          </a:stretch>
        </p:blipFill>
        <p:spPr>
          <a:xfrm>
            <a:off x="4629149" y="1397726"/>
            <a:ext cx="4515488" cy="4570221"/>
          </a:xfrm>
          <a:prstGeom prst="rect">
            <a:avLst/>
          </a:prstGeom>
        </p:spPr>
      </p:pic>
      <p:sp>
        <p:nvSpPr>
          <p:cNvPr id="6" name="Rectangle 5">
            <a:extLst>
              <a:ext uri="{FF2B5EF4-FFF2-40B4-BE49-F238E27FC236}">
                <a16:creationId xmlns:a16="http://schemas.microsoft.com/office/drawing/2014/main" id="{1ADFD8F0-E63D-814E-88C0-88DAD06B66AE}"/>
              </a:ext>
            </a:extLst>
          </p:cNvPr>
          <p:cNvSpPr/>
          <p:nvPr/>
        </p:nvSpPr>
        <p:spPr>
          <a:xfrm>
            <a:off x="4514850" y="5967946"/>
            <a:ext cx="4572000" cy="646331"/>
          </a:xfrm>
          <a:prstGeom prst="rect">
            <a:avLst/>
          </a:prstGeom>
        </p:spPr>
        <p:txBody>
          <a:bodyPr>
            <a:spAutoFit/>
          </a:bodyPr>
          <a:lstStyle/>
          <a:p>
            <a:r>
              <a:rPr lang="en-US" dirty="0"/>
              <a:t>Top view of the dual-use cask with the dual-slab verification detector.</a:t>
            </a:r>
          </a:p>
        </p:txBody>
      </p:sp>
      <p:sp>
        <p:nvSpPr>
          <p:cNvPr id="7" name="Slide Number Placeholder 6">
            <a:extLst>
              <a:ext uri="{FF2B5EF4-FFF2-40B4-BE49-F238E27FC236}">
                <a16:creationId xmlns:a16="http://schemas.microsoft.com/office/drawing/2014/main" id="{7B79AAC6-B49D-3940-A4A8-944F652505E4}"/>
              </a:ext>
            </a:extLst>
          </p:cNvPr>
          <p:cNvSpPr>
            <a:spLocks noGrp="1"/>
          </p:cNvSpPr>
          <p:nvPr>
            <p:ph type="sldNum" sz="quarter" idx="12"/>
          </p:nvPr>
        </p:nvSpPr>
        <p:spPr/>
        <p:txBody>
          <a:bodyPr/>
          <a:lstStyle/>
          <a:p>
            <a:fld id="{3F94819F-C7AC-144E-8DAF-0D1659607E0C}" type="slidenum">
              <a:rPr lang="en-US" smtClean="0"/>
              <a:t>42</a:t>
            </a:fld>
            <a:endParaRPr lang="en-US"/>
          </a:p>
        </p:txBody>
      </p:sp>
    </p:spTree>
    <p:extLst>
      <p:ext uri="{BB962C8B-B14F-4D97-AF65-F5344CB8AC3E}">
        <p14:creationId xmlns:p14="http://schemas.microsoft.com/office/powerpoint/2010/main" val="1036847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EDFA-6650-564F-8513-ED0B94A98577}"/>
              </a:ext>
            </a:extLst>
          </p:cNvPr>
          <p:cNvSpPr>
            <a:spLocks noGrp="1"/>
          </p:cNvSpPr>
          <p:nvPr>
            <p:ph type="title"/>
          </p:nvPr>
        </p:nvSpPr>
        <p:spPr/>
        <p:txBody>
          <a:bodyPr/>
          <a:lstStyle/>
          <a:p>
            <a:r>
              <a:rPr lang="en-US" dirty="0"/>
              <a:t>Future Work: Data Fusion of CDCIS &amp; DSVD</a:t>
            </a:r>
          </a:p>
        </p:txBody>
      </p:sp>
      <p:sp>
        <p:nvSpPr>
          <p:cNvPr id="4" name="Content Placeholder 3">
            <a:extLst>
              <a:ext uri="{FF2B5EF4-FFF2-40B4-BE49-F238E27FC236}">
                <a16:creationId xmlns:a16="http://schemas.microsoft.com/office/drawing/2014/main" id="{DCED50B4-96FE-0245-99FF-5399C58B62CF}"/>
              </a:ext>
            </a:extLst>
          </p:cNvPr>
          <p:cNvSpPr>
            <a:spLocks noGrp="1"/>
          </p:cNvSpPr>
          <p:nvPr>
            <p:ph sz="half" idx="2"/>
          </p:nvPr>
        </p:nvSpPr>
        <p:spPr>
          <a:xfrm>
            <a:off x="4897164" y="1824384"/>
            <a:ext cx="3886200" cy="4351338"/>
          </a:xfrm>
        </p:spPr>
        <p:txBody>
          <a:bodyPr>
            <a:normAutofit fontScale="70000" lnSpcReduction="20000"/>
          </a:bodyPr>
          <a:lstStyle/>
          <a:p>
            <a:r>
              <a:rPr lang="en-US" dirty="0"/>
              <a:t>Given a set of fingerprint measurements for many spent fuel canisters with </a:t>
            </a:r>
            <a:r>
              <a:rPr lang="en-US" i="1" dirty="0"/>
              <a:t>known</a:t>
            </a:r>
            <a:r>
              <a:rPr lang="en-US" dirty="0"/>
              <a:t> properties (enrichment, cooling time, burnup, etc.):</a:t>
            </a:r>
          </a:p>
          <a:p>
            <a:pPr lvl="1"/>
            <a:r>
              <a:rPr lang="en-US" dirty="0"/>
              <a:t>50-100 perimeter neutron flux measurements from DSVD</a:t>
            </a:r>
          </a:p>
          <a:p>
            <a:pPr lvl="1"/>
            <a:r>
              <a:rPr lang="en-US" dirty="0"/>
              <a:t>Individual fuel pin scattered/</a:t>
            </a:r>
            <a:r>
              <a:rPr lang="en-US" dirty="0" err="1"/>
              <a:t>unscattered</a:t>
            </a:r>
            <a:r>
              <a:rPr lang="en-US" dirty="0"/>
              <a:t> photon ratios from CDCIS</a:t>
            </a:r>
          </a:p>
          <a:p>
            <a:r>
              <a:rPr lang="en-US" dirty="0"/>
              <a:t>Can we use these fingerprint features to generate models which can predict these known properties in new canisters?</a:t>
            </a:r>
          </a:p>
          <a:p>
            <a:r>
              <a:rPr lang="en-US" dirty="0"/>
              <a:t>From unique “fingerprints” to trends in multi-fingerprint composition which are indicative of important material properties.</a:t>
            </a:r>
          </a:p>
          <a:p>
            <a:endParaRPr lang="en-US" dirty="0"/>
          </a:p>
          <a:p>
            <a:endParaRPr lang="en-US" dirty="0"/>
          </a:p>
        </p:txBody>
      </p:sp>
      <p:grpSp>
        <p:nvGrpSpPr>
          <p:cNvPr id="5" name="Group 4">
            <a:extLst>
              <a:ext uri="{FF2B5EF4-FFF2-40B4-BE49-F238E27FC236}">
                <a16:creationId xmlns:a16="http://schemas.microsoft.com/office/drawing/2014/main" id="{5C52ACC0-C33D-CD42-BBD4-E11298A796BF}"/>
              </a:ext>
            </a:extLst>
          </p:cNvPr>
          <p:cNvGrpSpPr/>
          <p:nvPr/>
        </p:nvGrpSpPr>
        <p:grpSpPr>
          <a:xfrm>
            <a:off x="829129" y="4389566"/>
            <a:ext cx="1966903" cy="1175686"/>
            <a:chOff x="873705" y="3915024"/>
            <a:chExt cx="2622537" cy="1567580"/>
          </a:xfrm>
        </p:grpSpPr>
        <p:pic>
          <p:nvPicPr>
            <p:cNvPr id="6" name="Graphic 5" descr="Fingerprint">
              <a:extLst>
                <a:ext uri="{FF2B5EF4-FFF2-40B4-BE49-F238E27FC236}">
                  <a16:creationId xmlns:a16="http://schemas.microsoft.com/office/drawing/2014/main" id="{19624919-1241-DB4E-8776-2E9DFF1A3B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398" y="4206241"/>
              <a:ext cx="914400" cy="914400"/>
            </a:xfrm>
            <a:prstGeom prst="rect">
              <a:avLst/>
            </a:prstGeom>
          </p:spPr>
        </p:pic>
        <p:sp>
          <p:nvSpPr>
            <p:cNvPr id="7" name="TextBox 6">
              <a:extLst>
                <a:ext uri="{FF2B5EF4-FFF2-40B4-BE49-F238E27FC236}">
                  <a16:creationId xmlns:a16="http://schemas.microsoft.com/office/drawing/2014/main" id="{33A641FE-8160-8F41-84AE-C10B73578ACA}"/>
                </a:ext>
              </a:extLst>
            </p:cNvPr>
            <p:cNvSpPr txBox="1"/>
            <p:nvPr/>
          </p:nvSpPr>
          <p:spPr>
            <a:xfrm>
              <a:off x="886286" y="3915027"/>
              <a:ext cx="983603" cy="492442"/>
            </a:xfrm>
            <a:prstGeom prst="rect">
              <a:avLst/>
            </a:prstGeom>
            <a:noFill/>
          </p:spPr>
          <p:txBody>
            <a:bodyPr wrap="none" rtlCol="0">
              <a:spAutoFit/>
            </a:bodyPr>
            <a:lstStyle/>
            <a:p>
              <a:r>
                <a:rPr lang="en-US" dirty="0"/>
                <a:t>CDCIS</a:t>
              </a:r>
            </a:p>
          </p:txBody>
        </p:sp>
        <p:pic>
          <p:nvPicPr>
            <p:cNvPr id="8" name="Graphic 7" descr="Fingerprint">
              <a:extLst>
                <a:ext uri="{FF2B5EF4-FFF2-40B4-BE49-F238E27FC236}">
                  <a16:creationId xmlns:a16="http://schemas.microsoft.com/office/drawing/2014/main" id="{F4D00431-93B9-0447-95B2-250D10BB1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4266" y="4206241"/>
              <a:ext cx="914400" cy="914400"/>
            </a:xfrm>
            <a:prstGeom prst="rect">
              <a:avLst/>
            </a:prstGeom>
          </p:spPr>
        </p:pic>
        <p:sp>
          <p:nvSpPr>
            <p:cNvPr id="9" name="TextBox 8">
              <a:extLst>
                <a:ext uri="{FF2B5EF4-FFF2-40B4-BE49-F238E27FC236}">
                  <a16:creationId xmlns:a16="http://schemas.microsoft.com/office/drawing/2014/main" id="{A5744BCF-15C7-AC47-B972-B49B1715002C}"/>
                </a:ext>
              </a:extLst>
            </p:cNvPr>
            <p:cNvSpPr txBox="1"/>
            <p:nvPr/>
          </p:nvSpPr>
          <p:spPr>
            <a:xfrm>
              <a:off x="2197810" y="3915024"/>
              <a:ext cx="940856" cy="492442"/>
            </a:xfrm>
            <a:prstGeom prst="rect">
              <a:avLst/>
            </a:prstGeom>
            <a:noFill/>
          </p:spPr>
          <p:txBody>
            <a:bodyPr wrap="none" rtlCol="0">
              <a:spAutoFit/>
            </a:bodyPr>
            <a:lstStyle/>
            <a:p>
              <a:r>
                <a:rPr lang="en-US" dirty="0"/>
                <a:t>DSVD</a:t>
              </a:r>
            </a:p>
          </p:txBody>
        </p:sp>
        <p:sp>
          <p:nvSpPr>
            <p:cNvPr id="10" name="TextBox 9">
              <a:extLst>
                <a:ext uri="{FF2B5EF4-FFF2-40B4-BE49-F238E27FC236}">
                  <a16:creationId xmlns:a16="http://schemas.microsoft.com/office/drawing/2014/main" id="{739AFB2E-56D9-DE41-A246-6A38BE2724BF}"/>
                </a:ext>
              </a:extLst>
            </p:cNvPr>
            <p:cNvSpPr txBox="1"/>
            <p:nvPr/>
          </p:nvSpPr>
          <p:spPr>
            <a:xfrm>
              <a:off x="873705" y="4990162"/>
              <a:ext cx="1327713" cy="492442"/>
            </a:xfrm>
            <a:prstGeom prst="rect">
              <a:avLst/>
            </a:prstGeom>
            <a:noFill/>
          </p:spPr>
          <p:txBody>
            <a:bodyPr wrap="none" rtlCol="0">
              <a:spAutoFit/>
            </a:bodyPr>
            <a:lstStyle/>
            <a:p>
              <a:r>
                <a:rPr lang="en-US" i="1" dirty="0"/>
                <a:t>gammas</a:t>
              </a:r>
            </a:p>
          </p:txBody>
        </p:sp>
        <p:sp>
          <p:nvSpPr>
            <p:cNvPr id="11" name="TextBox 10">
              <a:extLst>
                <a:ext uri="{FF2B5EF4-FFF2-40B4-BE49-F238E27FC236}">
                  <a16:creationId xmlns:a16="http://schemas.microsoft.com/office/drawing/2014/main" id="{9415307B-2169-2B47-A686-1C37105875BF}"/>
                </a:ext>
              </a:extLst>
            </p:cNvPr>
            <p:cNvSpPr txBox="1"/>
            <p:nvPr/>
          </p:nvSpPr>
          <p:spPr>
            <a:xfrm>
              <a:off x="2142881" y="4990162"/>
              <a:ext cx="1353361" cy="492442"/>
            </a:xfrm>
            <a:prstGeom prst="rect">
              <a:avLst/>
            </a:prstGeom>
            <a:noFill/>
          </p:spPr>
          <p:txBody>
            <a:bodyPr wrap="none" rtlCol="0">
              <a:spAutoFit/>
            </a:bodyPr>
            <a:lstStyle/>
            <a:p>
              <a:r>
                <a:rPr lang="en-US" i="1" dirty="0"/>
                <a:t>neutrons</a:t>
              </a:r>
            </a:p>
          </p:txBody>
        </p:sp>
      </p:grpSp>
      <p:cxnSp>
        <p:nvCxnSpPr>
          <p:cNvPr id="12" name="Straight Arrow Connector 11">
            <a:extLst>
              <a:ext uri="{FF2B5EF4-FFF2-40B4-BE49-F238E27FC236}">
                <a16:creationId xmlns:a16="http://schemas.microsoft.com/office/drawing/2014/main" id="{B5945BF5-2B27-3445-BC0A-546951010FC4}"/>
              </a:ext>
            </a:extLst>
          </p:cNvPr>
          <p:cNvCxnSpPr>
            <a:cxnSpLocks/>
            <a:stCxn id="7" idx="0"/>
          </p:cNvCxnSpPr>
          <p:nvPr/>
        </p:nvCxnSpPr>
        <p:spPr>
          <a:xfrm flipV="1">
            <a:off x="1207416" y="3734137"/>
            <a:ext cx="365857" cy="65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80DF5AE-4FF7-FE42-9F7C-21DD6CBCFFF1}"/>
              </a:ext>
            </a:extLst>
          </p:cNvPr>
          <p:cNvCxnSpPr>
            <a:cxnSpLocks/>
            <a:stCxn id="9" idx="0"/>
          </p:cNvCxnSpPr>
          <p:nvPr/>
        </p:nvCxnSpPr>
        <p:spPr>
          <a:xfrm flipH="1" flipV="1">
            <a:off x="1574517" y="3734135"/>
            <a:ext cx="600512" cy="65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Fingerprint">
            <a:extLst>
              <a:ext uri="{FF2B5EF4-FFF2-40B4-BE49-F238E27FC236}">
                <a16:creationId xmlns:a16="http://schemas.microsoft.com/office/drawing/2014/main" id="{80436DC4-2947-DB42-8FFF-5272F2EAC9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7719" y="3087608"/>
            <a:ext cx="685800" cy="685800"/>
          </a:xfrm>
          <a:prstGeom prst="rect">
            <a:avLst/>
          </a:prstGeom>
        </p:spPr>
      </p:pic>
      <p:sp>
        <p:nvSpPr>
          <p:cNvPr id="15" name="TextBox 14">
            <a:extLst>
              <a:ext uri="{FF2B5EF4-FFF2-40B4-BE49-F238E27FC236}">
                <a16:creationId xmlns:a16="http://schemas.microsoft.com/office/drawing/2014/main" id="{A2FE3B7F-0051-F741-9742-875A8FEF84E6}"/>
              </a:ext>
            </a:extLst>
          </p:cNvPr>
          <p:cNvSpPr txBox="1"/>
          <p:nvPr/>
        </p:nvSpPr>
        <p:spPr>
          <a:xfrm>
            <a:off x="64124" y="3256024"/>
            <a:ext cx="1269963" cy="646331"/>
          </a:xfrm>
          <a:prstGeom prst="rect">
            <a:avLst/>
          </a:prstGeom>
          <a:noFill/>
        </p:spPr>
        <p:txBody>
          <a:bodyPr wrap="none" rtlCol="0">
            <a:spAutoFit/>
          </a:bodyPr>
          <a:lstStyle/>
          <a:p>
            <a:r>
              <a:rPr lang="en-US" i="1" dirty="0"/>
              <a:t>Data-fused </a:t>
            </a:r>
          </a:p>
          <a:p>
            <a:r>
              <a:rPr lang="en-US" i="1" dirty="0"/>
              <a:t>fingerprint</a:t>
            </a:r>
          </a:p>
        </p:txBody>
      </p:sp>
      <p:sp>
        <p:nvSpPr>
          <p:cNvPr id="16" name="TextBox 15">
            <a:extLst>
              <a:ext uri="{FF2B5EF4-FFF2-40B4-BE49-F238E27FC236}">
                <a16:creationId xmlns:a16="http://schemas.microsoft.com/office/drawing/2014/main" id="{0AC18D0A-2C8D-F542-B178-9FEE02A7AE24}"/>
              </a:ext>
            </a:extLst>
          </p:cNvPr>
          <p:cNvSpPr txBox="1"/>
          <p:nvPr/>
        </p:nvSpPr>
        <p:spPr>
          <a:xfrm>
            <a:off x="128588" y="2157997"/>
            <a:ext cx="2200359" cy="923330"/>
          </a:xfrm>
          <a:prstGeom prst="rect">
            <a:avLst/>
          </a:prstGeom>
          <a:noFill/>
        </p:spPr>
        <p:txBody>
          <a:bodyPr wrap="square" rtlCol="0">
            <a:spAutoFit/>
          </a:bodyPr>
          <a:lstStyle/>
          <a:p>
            <a:r>
              <a:rPr lang="en-US" i="1" dirty="0"/>
              <a:t>Fingerprint trends representative of important quantities</a:t>
            </a:r>
          </a:p>
        </p:txBody>
      </p:sp>
      <p:pic>
        <p:nvPicPr>
          <p:cNvPr id="17" name="Graphic 16" descr="Upward trend">
            <a:extLst>
              <a:ext uri="{FF2B5EF4-FFF2-40B4-BE49-F238E27FC236}">
                <a16:creationId xmlns:a16="http://schemas.microsoft.com/office/drawing/2014/main" id="{F8BD7BE3-FB01-4845-99BB-BAEAC22177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8947" y="2193485"/>
            <a:ext cx="685800" cy="685800"/>
          </a:xfrm>
          <a:prstGeom prst="rect">
            <a:avLst/>
          </a:prstGeom>
        </p:spPr>
      </p:pic>
      <p:pic>
        <p:nvPicPr>
          <p:cNvPr id="18" name="Graphic 17" descr="Table">
            <a:extLst>
              <a:ext uri="{FF2B5EF4-FFF2-40B4-BE49-F238E27FC236}">
                <a16:creationId xmlns:a16="http://schemas.microsoft.com/office/drawing/2014/main" id="{5683F094-F65D-8744-AAA8-CC9741C980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28947" y="3086100"/>
            <a:ext cx="685800" cy="685800"/>
          </a:xfrm>
          <a:prstGeom prst="rect">
            <a:avLst/>
          </a:prstGeom>
        </p:spPr>
      </p:pic>
      <p:sp>
        <p:nvSpPr>
          <p:cNvPr id="19" name="TextBox 18">
            <a:extLst>
              <a:ext uri="{FF2B5EF4-FFF2-40B4-BE49-F238E27FC236}">
                <a16:creationId xmlns:a16="http://schemas.microsoft.com/office/drawing/2014/main" id="{8EF583AF-FDEC-3C42-BDE4-08CC96F7673F}"/>
              </a:ext>
            </a:extLst>
          </p:cNvPr>
          <p:cNvSpPr txBox="1"/>
          <p:nvPr/>
        </p:nvSpPr>
        <p:spPr>
          <a:xfrm>
            <a:off x="2266800" y="3577423"/>
            <a:ext cx="2699915" cy="923330"/>
          </a:xfrm>
          <a:prstGeom prst="rect">
            <a:avLst/>
          </a:prstGeom>
          <a:noFill/>
        </p:spPr>
        <p:txBody>
          <a:bodyPr wrap="square" rtlCol="0">
            <a:spAutoFit/>
          </a:bodyPr>
          <a:lstStyle/>
          <a:p>
            <a:r>
              <a:rPr lang="en-US" i="1" dirty="0"/>
              <a:t>Dataset of fingerprints labeled by material properties</a:t>
            </a:r>
          </a:p>
        </p:txBody>
      </p:sp>
      <p:cxnSp>
        <p:nvCxnSpPr>
          <p:cNvPr id="20" name="Straight Arrow Connector 19">
            <a:extLst>
              <a:ext uri="{FF2B5EF4-FFF2-40B4-BE49-F238E27FC236}">
                <a16:creationId xmlns:a16="http://schemas.microsoft.com/office/drawing/2014/main" id="{D9C02910-6BB8-1A40-BE54-9B3BDC0E266C}"/>
              </a:ext>
            </a:extLst>
          </p:cNvPr>
          <p:cNvCxnSpPr>
            <a:cxnSpLocks/>
            <a:stCxn id="14" idx="3"/>
            <a:endCxn id="18" idx="1"/>
          </p:cNvCxnSpPr>
          <p:nvPr/>
        </p:nvCxnSpPr>
        <p:spPr>
          <a:xfrm flipV="1">
            <a:off x="2003519" y="3429000"/>
            <a:ext cx="325428" cy="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9184E9-D19E-F847-9CBC-1AC01B3D436F}"/>
              </a:ext>
            </a:extLst>
          </p:cNvPr>
          <p:cNvCxnSpPr>
            <a:cxnSpLocks/>
            <a:stCxn id="18" idx="0"/>
            <a:endCxn id="17" idx="2"/>
          </p:cNvCxnSpPr>
          <p:nvPr/>
        </p:nvCxnSpPr>
        <p:spPr>
          <a:xfrm flipV="1">
            <a:off x="2671847" y="2879286"/>
            <a:ext cx="0" cy="206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144416-C396-004F-A2A3-C41E3977FEDB}"/>
              </a:ext>
            </a:extLst>
          </p:cNvPr>
          <p:cNvSpPr txBox="1"/>
          <p:nvPr/>
        </p:nvSpPr>
        <p:spPr>
          <a:xfrm>
            <a:off x="3150896" y="4699627"/>
            <a:ext cx="1746268" cy="1323439"/>
          </a:xfrm>
          <a:prstGeom prst="rect">
            <a:avLst/>
          </a:prstGeom>
          <a:noFill/>
        </p:spPr>
        <p:txBody>
          <a:bodyPr wrap="square" rtlCol="0">
            <a:spAutoFit/>
          </a:bodyPr>
          <a:lstStyle/>
          <a:p>
            <a:r>
              <a:rPr lang="en-US" sz="2000" b="1" i="1" dirty="0"/>
              <a:t>* Using the procedure I developed in this work.</a:t>
            </a:r>
          </a:p>
        </p:txBody>
      </p:sp>
      <p:sp>
        <p:nvSpPr>
          <p:cNvPr id="23" name="TextBox 22">
            <a:extLst>
              <a:ext uri="{FF2B5EF4-FFF2-40B4-BE49-F238E27FC236}">
                <a16:creationId xmlns:a16="http://schemas.microsoft.com/office/drawing/2014/main" id="{EA4E4C30-321B-6D4D-B969-7593039175AB}"/>
              </a:ext>
            </a:extLst>
          </p:cNvPr>
          <p:cNvSpPr txBox="1"/>
          <p:nvPr/>
        </p:nvSpPr>
        <p:spPr>
          <a:xfrm>
            <a:off x="2628119" y="2932723"/>
            <a:ext cx="312906" cy="400110"/>
          </a:xfrm>
          <a:prstGeom prst="rect">
            <a:avLst/>
          </a:prstGeom>
          <a:noFill/>
        </p:spPr>
        <p:txBody>
          <a:bodyPr wrap="none" rtlCol="0">
            <a:spAutoFit/>
          </a:bodyPr>
          <a:lstStyle/>
          <a:p>
            <a:r>
              <a:rPr lang="en-US" sz="2000" dirty="0"/>
              <a:t>*</a:t>
            </a:r>
          </a:p>
        </p:txBody>
      </p:sp>
      <p:sp>
        <p:nvSpPr>
          <p:cNvPr id="25" name="Slide Number Placeholder 24">
            <a:extLst>
              <a:ext uri="{FF2B5EF4-FFF2-40B4-BE49-F238E27FC236}">
                <a16:creationId xmlns:a16="http://schemas.microsoft.com/office/drawing/2014/main" id="{637C8597-ED4B-C647-A7F6-6A4F8BC0E892}"/>
              </a:ext>
            </a:extLst>
          </p:cNvPr>
          <p:cNvSpPr>
            <a:spLocks noGrp="1"/>
          </p:cNvSpPr>
          <p:nvPr>
            <p:ph type="sldNum" sz="quarter" idx="12"/>
          </p:nvPr>
        </p:nvSpPr>
        <p:spPr/>
        <p:txBody>
          <a:bodyPr/>
          <a:lstStyle/>
          <a:p>
            <a:fld id="{3F94819F-C7AC-144E-8DAF-0D1659607E0C}" type="slidenum">
              <a:rPr lang="en-US" smtClean="0"/>
              <a:t>43</a:t>
            </a:fld>
            <a:endParaRPr lang="en-US"/>
          </a:p>
        </p:txBody>
      </p:sp>
    </p:spTree>
    <p:extLst>
      <p:ext uri="{BB962C8B-B14F-4D97-AF65-F5344CB8AC3E}">
        <p14:creationId xmlns:p14="http://schemas.microsoft.com/office/powerpoint/2010/main" val="335856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28F8-A861-EC4E-BAA9-79C4F35F7425}"/>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CD38CFA-9BFB-2B4A-A4CD-5AF5825EFADD}"/>
              </a:ext>
            </a:extLst>
          </p:cNvPr>
          <p:cNvSpPr>
            <a:spLocks noGrp="1"/>
          </p:cNvSpPr>
          <p:nvPr>
            <p:ph sz="half" idx="1"/>
          </p:nvPr>
        </p:nvSpPr>
        <p:spPr/>
        <p:txBody>
          <a:bodyPr>
            <a:normAutofit fontScale="92500"/>
          </a:bodyPr>
          <a:lstStyle/>
          <a:p>
            <a:r>
              <a:rPr lang="en-US" dirty="0"/>
              <a:t>This work was sponsored in part by the NNSA Office of Defense Nuclear Nonproliferation R&amp;D through the Consortium for Nonproliferation Enabling Capabilities</a:t>
            </a:r>
          </a:p>
          <a:p>
            <a:r>
              <a:rPr lang="en-US" dirty="0"/>
              <a:t>This work was sponsored in part by the Cockrell School of Engineering Thrust Fellowship</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4740578-F882-9146-A4B6-7D13F6E19B51}"/>
              </a:ext>
            </a:extLst>
          </p:cNvPr>
          <p:cNvPicPr>
            <a:picLocks noChangeAspect="1"/>
          </p:cNvPicPr>
          <p:nvPr/>
        </p:nvPicPr>
        <p:blipFill>
          <a:blip r:embed="rId2"/>
          <a:stretch>
            <a:fillRect/>
          </a:stretch>
        </p:blipFill>
        <p:spPr>
          <a:xfrm>
            <a:off x="6336321" y="3088585"/>
            <a:ext cx="2175904" cy="837365"/>
          </a:xfrm>
          <a:prstGeom prst="rect">
            <a:avLst/>
          </a:prstGeom>
          <a:solidFill>
            <a:schemeClr val="bg1"/>
          </a:solidFill>
        </p:spPr>
      </p:pic>
      <p:pic>
        <p:nvPicPr>
          <p:cNvPr id="6" name="Picture 5">
            <a:extLst>
              <a:ext uri="{FF2B5EF4-FFF2-40B4-BE49-F238E27FC236}">
                <a16:creationId xmlns:a16="http://schemas.microsoft.com/office/drawing/2014/main" id="{20B94632-F0EE-7F4F-A996-9F48556558ED}"/>
              </a:ext>
            </a:extLst>
          </p:cNvPr>
          <p:cNvPicPr>
            <a:picLocks noChangeAspect="1"/>
          </p:cNvPicPr>
          <p:nvPr/>
        </p:nvPicPr>
        <p:blipFill>
          <a:blip r:embed="rId3"/>
          <a:stretch>
            <a:fillRect/>
          </a:stretch>
        </p:blipFill>
        <p:spPr>
          <a:xfrm>
            <a:off x="5520995" y="2241551"/>
            <a:ext cx="3352800" cy="838200"/>
          </a:xfrm>
          <a:prstGeom prst="rect">
            <a:avLst/>
          </a:prstGeom>
        </p:spPr>
      </p:pic>
      <p:pic>
        <p:nvPicPr>
          <p:cNvPr id="7" name="Picture 6">
            <a:extLst>
              <a:ext uri="{FF2B5EF4-FFF2-40B4-BE49-F238E27FC236}">
                <a16:creationId xmlns:a16="http://schemas.microsoft.com/office/drawing/2014/main" id="{FFF30F1D-68C0-944D-B21F-DFB3A70EF5EA}"/>
              </a:ext>
            </a:extLst>
          </p:cNvPr>
          <p:cNvPicPr>
            <a:picLocks noChangeAspect="1"/>
          </p:cNvPicPr>
          <p:nvPr/>
        </p:nvPicPr>
        <p:blipFill>
          <a:blip r:embed="rId4"/>
          <a:stretch>
            <a:fillRect/>
          </a:stretch>
        </p:blipFill>
        <p:spPr>
          <a:xfrm>
            <a:off x="6736080" y="3934783"/>
            <a:ext cx="1571625" cy="1571625"/>
          </a:xfrm>
          <a:prstGeom prst="rect">
            <a:avLst/>
          </a:prstGeom>
        </p:spPr>
      </p:pic>
      <p:sp>
        <p:nvSpPr>
          <p:cNvPr id="8" name="Slide Number Placeholder 7">
            <a:extLst>
              <a:ext uri="{FF2B5EF4-FFF2-40B4-BE49-F238E27FC236}">
                <a16:creationId xmlns:a16="http://schemas.microsoft.com/office/drawing/2014/main" id="{BD80D2EF-A465-2B4D-8289-1366A5BD94D0}"/>
              </a:ext>
            </a:extLst>
          </p:cNvPr>
          <p:cNvSpPr>
            <a:spLocks noGrp="1"/>
          </p:cNvSpPr>
          <p:nvPr>
            <p:ph type="sldNum" sz="quarter" idx="12"/>
          </p:nvPr>
        </p:nvSpPr>
        <p:spPr/>
        <p:txBody>
          <a:bodyPr/>
          <a:lstStyle/>
          <a:p>
            <a:fld id="{3F94819F-C7AC-144E-8DAF-0D1659607E0C}" type="slidenum">
              <a:rPr lang="en-US" smtClean="0"/>
              <a:t>44</a:t>
            </a:fld>
            <a:endParaRPr lang="en-US"/>
          </a:p>
        </p:txBody>
      </p:sp>
    </p:spTree>
    <p:extLst>
      <p:ext uri="{BB962C8B-B14F-4D97-AF65-F5344CB8AC3E}">
        <p14:creationId xmlns:p14="http://schemas.microsoft.com/office/powerpoint/2010/main" val="1083924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600B-CC09-8341-8962-09BB0DF9673B}"/>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D12167BC-1E44-584C-AA71-CBFC1F16008F}"/>
              </a:ext>
            </a:extLst>
          </p:cNvPr>
          <p:cNvSpPr>
            <a:spLocks noGrp="1"/>
          </p:cNvSpPr>
          <p:nvPr>
            <p:ph idx="1"/>
          </p:nvPr>
        </p:nvSpPr>
        <p:spPr>
          <a:xfrm>
            <a:off x="130629" y="1240970"/>
            <a:ext cx="8882741" cy="5499463"/>
          </a:xfrm>
        </p:spPr>
        <p:txBody>
          <a:bodyPr>
            <a:normAutofit/>
          </a:bodyPr>
          <a:lstStyle/>
          <a:p>
            <a:pPr marL="0" indent="0" hangingPunct="0">
              <a:spcBef>
                <a:spcPts val="0"/>
              </a:spcBef>
              <a:spcAft>
                <a:spcPts val="0"/>
              </a:spcAft>
              <a:buNone/>
            </a:pPr>
            <a:r>
              <a:rPr lang="en-US" sz="800" dirty="0"/>
              <a:t>1.	Aubert, G. &amp; </a:t>
            </a:r>
            <a:r>
              <a:rPr lang="en-US" sz="800" dirty="0" err="1"/>
              <a:t>Lansdorp</a:t>
            </a:r>
            <a:r>
              <a:rPr lang="en-US" sz="800" dirty="0"/>
              <a:t>, P. M. Telomeres and Aging. </a:t>
            </a:r>
            <a:r>
              <a:rPr lang="en-US" sz="800" i="1" dirty="0"/>
              <a:t>Physiol. Rev.</a:t>
            </a:r>
            <a:r>
              <a:rPr lang="en-US" sz="800" dirty="0"/>
              <a:t> 557–579 (2009). doi:10.1152/physrev.00026.2007</a:t>
            </a:r>
          </a:p>
          <a:p>
            <a:pPr marL="0" indent="0" hangingPunct="0">
              <a:spcBef>
                <a:spcPts val="0"/>
              </a:spcBef>
              <a:spcAft>
                <a:spcPts val="0"/>
              </a:spcAft>
              <a:buNone/>
            </a:pPr>
            <a:r>
              <a:rPr lang="en-US" sz="800" dirty="0"/>
              <a:t>2.	</a:t>
            </a:r>
            <a:r>
              <a:rPr lang="en-US" sz="800" dirty="0" err="1"/>
              <a:t>Pedregosa</a:t>
            </a:r>
            <a:r>
              <a:rPr lang="en-US" sz="800" dirty="0"/>
              <a:t>, F., Weiss, R. &amp; </a:t>
            </a:r>
            <a:r>
              <a:rPr lang="en-US" sz="800" dirty="0" err="1"/>
              <a:t>Brucher</a:t>
            </a:r>
            <a:r>
              <a:rPr lang="en-US" sz="800" dirty="0"/>
              <a:t>, M. </a:t>
            </a:r>
            <a:r>
              <a:rPr lang="en-US" sz="800" dirty="0" err="1"/>
              <a:t>Scikit</a:t>
            </a:r>
            <a:r>
              <a:rPr lang="en-US" sz="800" dirty="0"/>
              <a:t>-learn: Machine Learning in Python. </a:t>
            </a:r>
            <a:r>
              <a:rPr lang="en-US" sz="800" i="1" dirty="0"/>
              <a:t>J. Mach. Learn. Res.</a:t>
            </a:r>
            <a:r>
              <a:rPr lang="en-US" sz="800" dirty="0"/>
              <a:t> </a:t>
            </a:r>
            <a:r>
              <a:rPr lang="en-US" sz="800" b="1" dirty="0"/>
              <a:t>12</a:t>
            </a:r>
            <a:r>
              <a:rPr lang="en-US" sz="800" dirty="0"/>
              <a:t>, 2825–2830 (2011).</a:t>
            </a:r>
          </a:p>
          <a:p>
            <a:pPr marL="0" indent="0" hangingPunct="0">
              <a:spcBef>
                <a:spcPts val="0"/>
              </a:spcBef>
              <a:spcAft>
                <a:spcPts val="0"/>
              </a:spcAft>
              <a:buNone/>
            </a:pPr>
            <a:r>
              <a:rPr lang="en-US" sz="800" dirty="0"/>
              <a:t>3.	</a:t>
            </a:r>
            <a:r>
              <a:rPr lang="en-US" sz="800" dirty="0" err="1"/>
              <a:t>Breiman</a:t>
            </a:r>
            <a:r>
              <a:rPr lang="en-US" sz="800" dirty="0"/>
              <a:t>, L. Random Forests. </a:t>
            </a:r>
            <a:r>
              <a:rPr lang="en-US" sz="800" i="1" dirty="0"/>
              <a:t>Mach. Learn.</a:t>
            </a:r>
            <a:r>
              <a:rPr lang="en-US" sz="800" dirty="0"/>
              <a:t> 5–32 (2001). doi:10.1023/A:1010933404324</a:t>
            </a:r>
          </a:p>
          <a:p>
            <a:pPr marL="0" indent="0" hangingPunct="0">
              <a:spcBef>
                <a:spcPts val="0"/>
              </a:spcBef>
              <a:spcAft>
                <a:spcPts val="0"/>
              </a:spcAft>
              <a:buNone/>
            </a:pPr>
            <a:r>
              <a:rPr lang="en-US" sz="800" dirty="0"/>
              <a:t>4.	M Mantel, J </a:t>
            </a:r>
            <a:r>
              <a:rPr lang="en-US" sz="800" dirty="0" err="1"/>
              <a:t>Gilat</a:t>
            </a:r>
            <a:r>
              <a:rPr lang="en-US" sz="800" dirty="0"/>
              <a:t>, S </a:t>
            </a:r>
            <a:r>
              <a:rPr lang="en-US" sz="800" dirty="0" err="1"/>
              <a:t>Amiel</a:t>
            </a:r>
            <a:r>
              <a:rPr lang="en-US" sz="800" dirty="0"/>
              <a:t>, (Nuclear chemistry department, </a:t>
            </a:r>
            <a:r>
              <a:rPr lang="en-US" sz="800" dirty="0" err="1"/>
              <a:t>Soreq</a:t>
            </a:r>
            <a:r>
              <a:rPr lang="en-US" sz="800" dirty="0"/>
              <a:t> Nuclear Research Center, Yavne, I. Isotopic analysis of uranium by neutron activation and high resolution gamma-ray 	spectrometry. </a:t>
            </a:r>
            <a:r>
              <a:rPr lang="en-US" sz="800" b="1" dirty="0"/>
              <a:t>2</a:t>
            </a:r>
            <a:r>
              <a:rPr lang="en-US" sz="800" dirty="0"/>
              <a:t>, (1969).</a:t>
            </a:r>
          </a:p>
          <a:p>
            <a:pPr marL="0" indent="0" hangingPunct="0">
              <a:spcBef>
                <a:spcPts val="0"/>
              </a:spcBef>
              <a:spcAft>
                <a:spcPts val="0"/>
              </a:spcAft>
              <a:buNone/>
            </a:pPr>
            <a:r>
              <a:rPr lang="en-US" sz="800" dirty="0"/>
              <a:t>5.	</a:t>
            </a:r>
            <a:r>
              <a:rPr lang="en-US" sz="800" dirty="0" err="1"/>
              <a:t>Hata</a:t>
            </a:r>
            <a:r>
              <a:rPr lang="en-US" sz="800" dirty="0"/>
              <a:t>, H. </a:t>
            </a:r>
            <a:r>
              <a:rPr lang="en-US" sz="800" i="1" dirty="0"/>
              <a:t>et al.</a:t>
            </a:r>
            <a:r>
              <a:rPr lang="en-US" sz="800" dirty="0"/>
              <a:t> Application of support vector machine to rapid classification of uranium waste drums using low-resolution </a:t>
            </a:r>
            <a:r>
              <a:rPr lang="en-US" sz="800" dirty="0" err="1"/>
              <a:t>γ</a:t>
            </a:r>
            <a:r>
              <a:rPr lang="en-US" sz="800" dirty="0"/>
              <a:t>-ray spectra. </a:t>
            </a:r>
            <a:r>
              <a:rPr lang="en-US" sz="800" i="1" dirty="0"/>
              <a:t>Appl. </a:t>
            </a:r>
            <a:r>
              <a:rPr lang="en-US" sz="800" i="1" dirty="0" err="1"/>
              <a:t>Radiat</a:t>
            </a:r>
            <a:r>
              <a:rPr lang="en-US" sz="800" i="1" dirty="0"/>
              <a:t>. </a:t>
            </a:r>
            <a:r>
              <a:rPr lang="en-US" sz="800" i="1" dirty="0" err="1"/>
              <a:t>Isot</a:t>
            </a:r>
            <a:r>
              <a:rPr lang="en-US" sz="800" i="1" dirty="0"/>
              <a:t>.</a:t>
            </a:r>
            <a:r>
              <a:rPr lang="en-US" sz="800" dirty="0"/>
              <a:t> </a:t>
            </a:r>
            <a:r>
              <a:rPr lang="en-US" sz="800" b="1" dirty="0"/>
              <a:t>104</a:t>
            </a:r>
            <a:r>
              <a:rPr lang="en-US" sz="800" dirty="0"/>
              <a:t>, 143–146 (2015).</a:t>
            </a:r>
          </a:p>
          <a:p>
            <a:pPr marL="0" indent="0" hangingPunct="0">
              <a:spcBef>
                <a:spcPts val="0"/>
              </a:spcBef>
              <a:spcAft>
                <a:spcPts val="0"/>
              </a:spcAft>
              <a:buNone/>
            </a:pPr>
            <a:r>
              <a:rPr lang="en-US" sz="800" dirty="0"/>
              <a:t>6.	Drescher, A. </a:t>
            </a:r>
            <a:r>
              <a:rPr lang="en-US" sz="800" i="1" dirty="0"/>
              <a:t>et al.</a:t>
            </a:r>
            <a:r>
              <a:rPr lang="en-US" sz="800" dirty="0"/>
              <a:t> Gamma-gamma coincidence performance of LaBr3_Ce scintillation detectors vs </a:t>
            </a:r>
            <a:r>
              <a:rPr lang="en-US" sz="800" dirty="0" err="1"/>
              <a:t>HPGe</a:t>
            </a:r>
            <a:r>
              <a:rPr lang="en-US" sz="800" dirty="0"/>
              <a:t> detectors in high count-rate scenarios. </a:t>
            </a:r>
            <a:r>
              <a:rPr lang="en-US" sz="800" i="1" dirty="0"/>
              <a:t>Appl. </a:t>
            </a:r>
            <a:r>
              <a:rPr lang="en-US" sz="800" i="1" dirty="0" err="1"/>
              <a:t>Radiat</a:t>
            </a:r>
            <a:r>
              <a:rPr lang="en-US" sz="800" i="1" dirty="0"/>
              <a:t>. </a:t>
            </a:r>
            <a:r>
              <a:rPr lang="en-US" sz="800" i="1" dirty="0" err="1"/>
              <a:t>Isot</a:t>
            </a:r>
            <a:r>
              <a:rPr lang="en-US" sz="800" i="1" dirty="0"/>
              <a:t>.</a:t>
            </a:r>
            <a:r>
              <a:rPr lang="en-US" sz="800" dirty="0"/>
              <a:t> </a:t>
            </a:r>
            <a:r>
              <a:rPr lang="en-US" sz="800" b="1" dirty="0"/>
              <a:t>122</a:t>
            </a:r>
            <a:r>
              <a:rPr lang="en-US" sz="800" dirty="0"/>
              <a:t>, 116–120 (2017).</a:t>
            </a:r>
          </a:p>
          <a:p>
            <a:pPr marL="0" indent="0" hangingPunct="0">
              <a:spcBef>
                <a:spcPts val="0"/>
              </a:spcBef>
              <a:spcAft>
                <a:spcPts val="0"/>
              </a:spcAft>
              <a:buNone/>
            </a:pPr>
            <a:r>
              <a:rPr lang="en-US" sz="800" dirty="0"/>
              <a:t>7.	</a:t>
            </a:r>
            <a:r>
              <a:rPr lang="en-US" sz="800" dirty="0" err="1"/>
              <a:t>Shuryak</a:t>
            </a:r>
            <a:r>
              <a:rPr lang="en-US" sz="800" dirty="0"/>
              <a:t>, I. Advantages of synthetic noise and machine learning for analyzing radioecological data sets. </a:t>
            </a:r>
            <a:r>
              <a:rPr lang="en-US" sz="800" i="1" dirty="0" err="1"/>
              <a:t>PLoS</a:t>
            </a:r>
            <a:r>
              <a:rPr lang="en-US" sz="800" i="1" dirty="0"/>
              <a:t> One</a:t>
            </a:r>
            <a:r>
              <a:rPr lang="en-US" sz="800" dirty="0"/>
              <a:t> </a:t>
            </a:r>
            <a:r>
              <a:rPr lang="en-US" sz="800" b="1" dirty="0"/>
              <a:t>12</a:t>
            </a:r>
            <a:r>
              <a:rPr lang="en-US" sz="800" dirty="0"/>
              <a:t>, 1–20 (2017).</a:t>
            </a:r>
          </a:p>
          <a:p>
            <a:pPr marL="0" indent="0" hangingPunct="0">
              <a:spcBef>
                <a:spcPts val="0"/>
              </a:spcBef>
              <a:spcAft>
                <a:spcPts val="0"/>
              </a:spcAft>
              <a:buNone/>
            </a:pPr>
            <a:r>
              <a:rPr lang="en-US" sz="800" dirty="0"/>
              <a:t>8.	Park, K. J. </a:t>
            </a:r>
            <a:r>
              <a:rPr lang="en-US" sz="800" i="1" dirty="0"/>
              <a:t>et al.</a:t>
            </a:r>
            <a:r>
              <a:rPr lang="en-US" sz="800" dirty="0"/>
              <a:t> Determination of burnup and Pu/U ratio of PWR spent fuels by gamma-ray spectrometry. </a:t>
            </a:r>
            <a:r>
              <a:rPr lang="en-US" sz="800" i="1" dirty="0" err="1"/>
              <a:t>Nucl</a:t>
            </a:r>
            <a:r>
              <a:rPr lang="en-US" sz="800" i="1" dirty="0"/>
              <a:t>. Eng. Technol.</a:t>
            </a:r>
            <a:r>
              <a:rPr lang="en-US" sz="800" dirty="0"/>
              <a:t> </a:t>
            </a:r>
            <a:r>
              <a:rPr lang="en-US" sz="800" b="1" dirty="0"/>
              <a:t>41</a:t>
            </a:r>
            <a:r>
              <a:rPr lang="en-US" sz="800" dirty="0"/>
              <a:t>, 1307–1314 (2009).</a:t>
            </a:r>
          </a:p>
          <a:p>
            <a:pPr marL="0" indent="0" hangingPunct="0">
              <a:spcBef>
                <a:spcPts val="0"/>
              </a:spcBef>
              <a:spcAft>
                <a:spcPts val="0"/>
              </a:spcAft>
              <a:buNone/>
            </a:pPr>
            <a:r>
              <a:rPr lang="en-US" sz="800" dirty="0"/>
              <a:t>9.	Tian, C., Guo, H., </a:t>
            </a:r>
            <a:r>
              <a:rPr lang="en-US" sz="800" dirty="0" err="1"/>
              <a:t>Lv</a:t>
            </a:r>
            <a:r>
              <a:rPr lang="en-US" sz="800" dirty="0"/>
              <a:t>, N., Xu, P. &amp; </a:t>
            </a:r>
            <a:r>
              <a:rPr lang="en-US" sz="800" dirty="0" err="1"/>
              <a:t>Lv</a:t>
            </a:r>
            <a:r>
              <a:rPr lang="en-US" sz="800" dirty="0"/>
              <a:t>, W. Analysis on enrichment and mass of uranium materials with time-correlated measurement. </a:t>
            </a:r>
            <a:r>
              <a:rPr lang="en-US" sz="800" i="1" dirty="0"/>
              <a:t>Health Phys.</a:t>
            </a:r>
            <a:r>
              <a:rPr lang="en-US" sz="800" dirty="0"/>
              <a:t> </a:t>
            </a:r>
            <a:r>
              <a:rPr lang="en-US" sz="800" b="1" dirty="0"/>
              <a:t>113</a:t>
            </a:r>
            <a:r>
              <a:rPr lang="en-US" sz="800" dirty="0"/>
              <a:t>, 387–391 (2017).</a:t>
            </a:r>
          </a:p>
          <a:p>
            <a:pPr marL="0" indent="0" hangingPunct="0">
              <a:spcBef>
                <a:spcPts val="0"/>
              </a:spcBef>
              <a:spcAft>
                <a:spcPts val="0"/>
              </a:spcAft>
              <a:buNone/>
            </a:pPr>
            <a:r>
              <a:rPr lang="en-US" sz="800" dirty="0"/>
              <a:t>10.	Jones, A. E., Turner, P., Zimmerman, C. &amp; </a:t>
            </a:r>
            <a:r>
              <a:rPr lang="en-US" sz="800" dirty="0" err="1"/>
              <a:t>Goulermas</a:t>
            </a:r>
            <a:r>
              <a:rPr lang="en-US" sz="800" dirty="0"/>
              <a:t>, J. Y. Classification of spent reactor fuel for nuclear forensics. </a:t>
            </a:r>
            <a:r>
              <a:rPr lang="en-US" sz="800" i="1" dirty="0"/>
              <a:t>Anal. Chem.</a:t>
            </a:r>
            <a:r>
              <a:rPr lang="en-US" sz="800" dirty="0"/>
              <a:t> </a:t>
            </a:r>
            <a:r>
              <a:rPr lang="en-US" sz="800" b="1" dirty="0"/>
              <a:t>86</a:t>
            </a:r>
            <a:r>
              <a:rPr lang="en-US" sz="800" dirty="0"/>
              <a:t>, 5399–5405 (2014).</a:t>
            </a:r>
          </a:p>
          <a:p>
            <a:pPr marL="0" indent="0" hangingPunct="0">
              <a:spcBef>
                <a:spcPts val="0"/>
              </a:spcBef>
              <a:spcAft>
                <a:spcPts val="0"/>
              </a:spcAft>
              <a:buNone/>
            </a:pPr>
            <a:r>
              <a:rPr lang="en-US" sz="800" dirty="0"/>
              <a:t>11.	Robel, M. </a:t>
            </a:r>
            <a:r>
              <a:rPr lang="en-US" sz="800" i="1" dirty="0"/>
              <a:t>et al.</a:t>
            </a:r>
            <a:r>
              <a:rPr lang="en-US" sz="800" dirty="0"/>
              <a:t> A composite position independent monitor of reactor fuel irradiation using Pu, Cs, and Ba isotope ratios. </a:t>
            </a:r>
            <a:r>
              <a:rPr lang="en-US" sz="800" i="1" dirty="0"/>
              <a:t>J. Environ. </a:t>
            </a:r>
            <a:r>
              <a:rPr lang="en-US" sz="800" i="1" dirty="0" err="1"/>
              <a:t>Radioact</a:t>
            </a:r>
            <a:r>
              <a:rPr lang="en-US" sz="800" i="1" dirty="0"/>
              <a:t>.</a:t>
            </a:r>
            <a:r>
              <a:rPr lang="en-US" sz="800" dirty="0"/>
              <a:t> </a:t>
            </a:r>
            <a:r>
              <a:rPr lang="en-US" sz="800" b="1" dirty="0"/>
              <a:t>195</a:t>
            </a:r>
            <a:r>
              <a:rPr lang="en-US" sz="800" dirty="0"/>
              <a:t>, 9–19 (2018).</a:t>
            </a:r>
          </a:p>
          <a:p>
            <a:pPr marL="0" indent="0" hangingPunct="0">
              <a:spcBef>
                <a:spcPts val="0"/>
              </a:spcBef>
              <a:spcAft>
                <a:spcPts val="0"/>
              </a:spcAft>
              <a:buNone/>
            </a:pPr>
            <a:r>
              <a:rPr lang="en-US" sz="800" dirty="0"/>
              <a:t>12.	Meier, D. </a:t>
            </a:r>
            <a:r>
              <a:rPr lang="en-US" sz="800" i="1" dirty="0"/>
              <a:t>et al.</a:t>
            </a:r>
            <a:r>
              <a:rPr lang="en-US" sz="800" dirty="0"/>
              <a:t> Contract No : Office of Environmental Management ( EM ). Disclaimer : Multi-Isotope Process ( MIP ) Monitor Deployment at H-Canyon.</a:t>
            </a:r>
          </a:p>
          <a:p>
            <a:pPr marL="0" indent="0" hangingPunct="0">
              <a:spcBef>
                <a:spcPts val="0"/>
              </a:spcBef>
              <a:spcAft>
                <a:spcPts val="0"/>
              </a:spcAft>
              <a:buNone/>
            </a:pPr>
            <a:r>
              <a:rPr lang="en-US" sz="800" dirty="0"/>
              <a:t>13.	</a:t>
            </a:r>
            <a:r>
              <a:rPr lang="en-US" sz="800" dirty="0" err="1"/>
              <a:t>Dayman</a:t>
            </a:r>
            <a:r>
              <a:rPr lang="en-US" sz="800" dirty="0"/>
              <a:t>, K. J., Coble, J. B., Orton, C. R. &amp; </a:t>
            </a:r>
            <a:r>
              <a:rPr lang="en-US" sz="800" dirty="0" err="1"/>
              <a:t>Schwantes</a:t>
            </a:r>
            <a:r>
              <a:rPr lang="en-US" sz="800" dirty="0"/>
              <a:t>, J. M. Characterization of used nuclear fuel with multivariate analysis for process monitoring. </a:t>
            </a:r>
            <a:r>
              <a:rPr lang="en-US" sz="800" i="1" dirty="0" err="1"/>
              <a:t>Nucl</a:t>
            </a:r>
            <a:r>
              <a:rPr lang="en-US" sz="800" i="1" dirty="0"/>
              <a:t>. Instruments Methods Phys. Res. 	Sect. A Accel. Spectrometers, Detect. 	Assoc. Equip.</a:t>
            </a:r>
            <a:r>
              <a:rPr lang="en-US" sz="800" dirty="0"/>
              <a:t> </a:t>
            </a:r>
            <a:r>
              <a:rPr lang="en-US" sz="800" b="1" dirty="0"/>
              <a:t>735</a:t>
            </a:r>
            <a:r>
              <a:rPr lang="en-US" sz="800" dirty="0"/>
              <a:t>, 624–632 (2014).</a:t>
            </a:r>
          </a:p>
          <a:p>
            <a:pPr marL="0" indent="0" hangingPunct="0">
              <a:spcBef>
                <a:spcPts val="0"/>
              </a:spcBef>
              <a:spcAft>
                <a:spcPts val="0"/>
              </a:spcAft>
              <a:buNone/>
            </a:pPr>
            <a:r>
              <a:rPr lang="en-US" sz="800" dirty="0"/>
              <a:t>14.	</a:t>
            </a:r>
            <a:r>
              <a:rPr lang="en-US" sz="800" dirty="0" err="1"/>
              <a:t>Åberg</a:t>
            </a:r>
            <a:r>
              <a:rPr lang="en-US" sz="800" dirty="0"/>
              <a:t> Lindell, M. </a:t>
            </a:r>
            <a:r>
              <a:rPr lang="en-US" sz="800" i="1" dirty="0"/>
              <a:t>et al.</a:t>
            </a:r>
            <a:r>
              <a:rPr lang="en-US" sz="800" dirty="0"/>
              <a:t> Discrimination of irradiated MOX fuel from UOX fuel by multivariate statistical analysis of simulated activities of gamma-emitting isotopes. </a:t>
            </a:r>
            <a:r>
              <a:rPr lang="en-US" sz="800" i="1" dirty="0" err="1"/>
              <a:t>Nucl</a:t>
            </a:r>
            <a:r>
              <a:rPr lang="en-US" sz="800" i="1" dirty="0"/>
              <a:t>. Instruments 	Methods Phys. Res. Sect. A Accel. 	Spectrometers, Detect. Assoc. Equip.</a:t>
            </a:r>
            <a:r>
              <a:rPr lang="en-US" sz="800" dirty="0"/>
              <a:t> </a:t>
            </a:r>
            <a:r>
              <a:rPr lang="en-US" sz="800" b="1" dirty="0"/>
              <a:t>885</a:t>
            </a:r>
            <a:r>
              <a:rPr lang="en-US" sz="800" dirty="0"/>
              <a:t>, 67–78 (2018).</a:t>
            </a:r>
          </a:p>
          <a:p>
            <a:pPr marL="0" indent="0" hangingPunct="0">
              <a:spcBef>
                <a:spcPts val="0"/>
              </a:spcBef>
              <a:spcAft>
                <a:spcPts val="0"/>
              </a:spcAft>
              <a:buNone/>
            </a:pPr>
            <a:r>
              <a:rPr lang="en-US" sz="800" dirty="0"/>
              <a:t>15.	Durst, P. C. Guidance for Independent Spent Fuel Dry Storage Installations. 1–22 (2012).</a:t>
            </a:r>
          </a:p>
          <a:p>
            <a:pPr marL="0" indent="0" hangingPunct="0">
              <a:spcBef>
                <a:spcPts val="0"/>
              </a:spcBef>
              <a:spcAft>
                <a:spcPts val="0"/>
              </a:spcAft>
              <a:buNone/>
            </a:pPr>
            <a:r>
              <a:rPr lang="en-US" sz="800" dirty="0"/>
              <a:t>16.	Meyer, R. M. Nondestructive Examination Guidance for Dry Storage Casks. (2016).</a:t>
            </a:r>
          </a:p>
          <a:p>
            <a:pPr marL="0" indent="0" hangingPunct="0">
              <a:spcBef>
                <a:spcPts val="0"/>
              </a:spcBef>
              <a:spcAft>
                <a:spcPts val="0"/>
              </a:spcAft>
              <a:buNone/>
            </a:pPr>
            <a:r>
              <a:rPr lang="en-US" sz="800" dirty="0"/>
              <a:t>17.	</a:t>
            </a:r>
            <a:r>
              <a:rPr lang="en-US" sz="800" dirty="0" err="1"/>
              <a:t>Kamuda</a:t>
            </a:r>
            <a:r>
              <a:rPr lang="en-US" sz="800" dirty="0"/>
              <a:t>, M., Zhao, J. &amp; Huff, K. A comparison of machine learning methods for automated gamma-ray spectroscopy. </a:t>
            </a:r>
            <a:r>
              <a:rPr lang="en-US" sz="800" i="1" dirty="0" err="1"/>
              <a:t>Nucl</a:t>
            </a:r>
            <a:r>
              <a:rPr lang="en-US" sz="800" i="1" dirty="0"/>
              <a:t>. Instruments Methods Phys. Res. Sect. A Accel. Spectrometers, 	Detect. Assoc. Equip.</a:t>
            </a:r>
            <a:r>
              <a:rPr lang="en-US" sz="800" dirty="0"/>
              <a:t> (2018). 	doi:10.1016/j.nima.2018.10.063</a:t>
            </a:r>
          </a:p>
          <a:p>
            <a:pPr marL="0" indent="0" hangingPunct="0">
              <a:spcBef>
                <a:spcPts val="0"/>
              </a:spcBef>
              <a:spcAft>
                <a:spcPts val="0"/>
              </a:spcAft>
              <a:buNone/>
            </a:pPr>
            <a:r>
              <a:rPr lang="en-US" sz="800" dirty="0"/>
              <a:t>18.	Zhang, Y., Wang, S., Phillips, P. &amp; Ji, G. Binary PSO with mutation operator for feature selection using decision tree applied to spam detection. </a:t>
            </a:r>
            <a:r>
              <a:rPr lang="en-US" sz="800" i="1" dirty="0"/>
              <a:t>Knowledge-Based Syst.</a:t>
            </a:r>
            <a:r>
              <a:rPr lang="en-US" sz="800" dirty="0"/>
              <a:t> </a:t>
            </a:r>
            <a:r>
              <a:rPr lang="en-US" sz="800" b="1" dirty="0"/>
              <a:t>64</a:t>
            </a:r>
            <a:r>
              <a:rPr lang="en-US" sz="800" dirty="0"/>
              <a:t>, 22–31 (2014).</a:t>
            </a:r>
          </a:p>
          <a:p>
            <a:pPr marL="0" indent="0" hangingPunct="0">
              <a:spcBef>
                <a:spcPts val="0"/>
              </a:spcBef>
              <a:spcAft>
                <a:spcPts val="0"/>
              </a:spcAft>
              <a:buNone/>
            </a:pPr>
            <a:r>
              <a:rPr lang="en-US" sz="800" dirty="0"/>
              <a:t>19.	</a:t>
            </a:r>
            <a:r>
              <a:rPr lang="en-US" sz="800" dirty="0" err="1"/>
              <a:t>Bordarie</a:t>
            </a:r>
            <a:r>
              <a:rPr lang="en-US" sz="800" dirty="0"/>
              <a:t>, J. Predicting intentions to comply with speed limits using a ‘decision tree’ applied to an extended version of the theory of planned </a:t>
            </a:r>
            <a:r>
              <a:rPr lang="en-US" sz="800" dirty="0" err="1"/>
              <a:t>behaviour</a:t>
            </a:r>
            <a:r>
              <a:rPr lang="en-US" sz="800" dirty="0"/>
              <a:t>. </a:t>
            </a:r>
            <a:r>
              <a:rPr lang="en-US" sz="800" i="1" dirty="0"/>
              <a:t>Transp. Res. Part F Traffic Psychol. 	</a:t>
            </a:r>
            <a:r>
              <a:rPr lang="en-US" sz="800" i="1" dirty="0" err="1"/>
              <a:t>Behav</a:t>
            </a:r>
            <a:r>
              <a:rPr lang="en-US" sz="800" i="1" dirty="0"/>
              <a:t>.</a:t>
            </a:r>
            <a:r>
              <a:rPr lang="en-US" sz="800" dirty="0"/>
              <a:t> </a:t>
            </a:r>
            <a:r>
              <a:rPr lang="en-US" sz="800" b="1" dirty="0"/>
              <a:t>63</a:t>
            </a:r>
            <a:r>
              <a:rPr lang="en-US" sz="800" dirty="0"/>
              <a:t>, 174–185 (2019).</a:t>
            </a:r>
          </a:p>
          <a:p>
            <a:pPr marL="0" indent="0" hangingPunct="0">
              <a:spcBef>
                <a:spcPts val="0"/>
              </a:spcBef>
              <a:spcAft>
                <a:spcPts val="0"/>
              </a:spcAft>
              <a:buNone/>
            </a:pPr>
            <a:r>
              <a:rPr lang="en-US" sz="800" dirty="0"/>
              <a:t>20.	Li, Y. </a:t>
            </a:r>
            <a:r>
              <a:rPr lang="en-US" sz="800" i="1" dirty="0"/>
              <a:t>et al.</a:t>
            </a:r>
            <a:r>
              <a:rPr lang="en-US" sz="800" dirty="0"/>
              <a:t> Random forest regression for online capacity estimation of lithium-ion batteries. </a:t>
            </a:r>
            <a:r>
              <a:rPr lang="en-US" sz="800" i="1" dirty="0"/>
              <a:t>Appl. Energy</a:t>
            </a:r>
            <a:r>
              <a:rPr lang="en-US" sz="800" dirty="0"/>
              <a:t> </a:t>
            </a:r>
            <a:r>
              <a:rPr lang="en-US" sz="800" b="1" dirty="0"/>
              <a:t>232</a:t>
            </a:r>
            <a:r>
              <a:rPr lang="en-US" sz="800" dirty="0"/>
              <a:t>, 197–210 (2018).</a:t>
            </a:r>
          </a:p>
          <a:p>
            <a:pPr marL="0" indent="0" hangingPunct="0">
              <a:spcBef>
                <a:spcPts val="0"/>
              </a:spcBef>
              <a:spcAft>
                <a:spcPts val="0"/>
              </a:spcAft>
              <a:buNone/>
            </a:pPr>
            <a:r>
              <a:rPr lang="en-US" sz="800" dirty="0"/>
              <a:t>21.	Chen, W., Sun, Z. &amp; Han, J. Landslide susceptibility modeling using integrated ensemble weights of evidence with logistic regression and random forest models. </a:t>
            </a:r>
            <a:r>
              <a:rPr lang="en-US" sz="800" i="1" dirty="0"/>
              <a:t>Appl. Sci.</a:t>
            </a:r>
            <a:r>
              <a:rPr lang="en-US" sz="800" dirty="0"/>
              <a:t> </a:t>
            </a:r>
            <a:r>
              <a:rPr lang="en-US" sz="800" b="1" dirty="0"/>
              <a:t>9</a:t>
            </a:r>
            <a:r>
              <a:rPr lang="en-US" sz="800" dirty="0"/>
              <a:t>, (2019).</a:t>
            </a:r>
          </a:p>
          <a:p>
            <a:pPr marL="0" indent="0" hangingPunct="0">
              <a:spcBef>
                <a:spcPts val="0"/>
              </a:spcBef>
              <a:spcAft>
                <a:spcPts val="0"/>
              </a:spcAft>
              <a:buNone/>
            </a:pPr>
            <a:r>
              <a:rPr lang="en-US" sz="800" dirty="0"/>
              <a:t>22.	Chen, Y. </a:t>
            </a:r>
            <a:r>
              <a:rPr lang="en-US" sz="800" i="1" dirty="0"/>
              <a:t>et al.</a:t>
            </a:r>
            <a:r>
              <a:rPr lang="en-US" sz="800" dirty="0"/>
              <a:t> Estimating deciduous broadleaf forest gross primary productivity by remote sensing data using a random forest regression model. </a:t>
            </a:r>
            <a:r>
              <a:rPr lang="en-US" sz="800" i="1" dirty="0"/>
              <a:t>J. Appl. Remote Sens.</a:t>
            </a:r>
            <a:r>
              <a:rPr lang="en-US" sz="800" dirty="0"/>
              <a:t> </a:t>
            </a:r>
            <a:r>
              <a:rPr lang="en-US" sz="800" b="1" dirty="0"/>
              <a:t>13</a:t>
            </a:r>
            <a:r>
              <a:rPr lang="en-US" sz="800" dirty="0"/>
              <a:t>, 1 (2019).</a:t>
            </a:r>
          </a:p>
          <a:p>
            <a:pPr marL="0" indent="0" hangingPunct="0">
              <a:spcBef>
                <a:spcPts val="0"/>
              </a:spcBef>
              <a:spcAft>
                <a:spcPts val="0"/>
              </a:spcAft>
              <a:buNone/>
            </a:pPr>
            <a:r>
              <a:rPr lang="en-US" sz="800" dirty="0"/>
              <a:t>23.	</a:t>
            </a:r>
            <a:r>
              <a:rPr lang="en-US" sz="800" dirty="0" err="1"/>
              <a:t>Chihab</a:t>
            </a:r>
            <a:r>
              <a:rPr lang="en-US" sz="800" dirty="0"/>
              <a:t>, Y., </a:t>
            </a:r>
            <a:r>
              <a:rPr lang="en-US" sz="800" dirty="0" err="1"/>
              <a:t>Bousbaa</a:t>
            </a:r>
            <a:r>
              <a:rPr lang="en-US" sz="800" dirty="0"/>
              <a:t>, Z., </a:t>
            </a:r>
            <a:r>
              <a:rPr lang="en-US" sz="800" dirty="0" err="1"/>
              <a:t>Chihab</a:t>
            </a:r>
            <a:r>
              <a:rPr lang="en-US" sz="800" dirty="0"/>
              <a:t>, M., </a:t>
            </a:r>
            <a:r>
              <a:rPr lang="en-US" sz="800" dirty="0" err="1"/>
              <a:t>Bencharef</a:t>
            </a:r>
            <a:r>
              <a:rPr lang="en-US" sz="800" dirty="0"/>
              <a:t>, O. &amp; Ziti, S. </a:t>
            </a:r>
            <a:r>
              <a:rPr lang="en-US" sz="800" dirty="0" err="1"/>
              <a:t>Algo</a:t>
            </a:r>
            <a:r>
              <a:rPr lang="en-US" sz="800" dirty="0"/>
              <a:t>-Trading Strategy for Intraweek Foreign Exchange Speculation Based on Random Forest and </a:t>
            </a:r>
            <a:r>
              <a:rPr lang="en-US" sz="800" dirty="0" err="1"/>
              <a:t>Probit</a:t>
            </a:r>
            <a:r>
              <a:rPr lang="en-US" sz="800" dirty="0"/>
              <a:t> Regression. </a:t>
            </a:r>
            <a:r>
              <a:rPr lang="en-US" sz="800" i="1" dirty="0"/>
              <a:t>Appl. 	</a:t>
            </a:r>
            <a:r>
              <a:rPr lang="en-US" sz="800" i="1" dirty="0" err="1"/>
              <a:t>Comput</a:t>
            </a:r>
            <a:r>
              <a:rPr lang="en-US" sz="800" i="1" dirty="0"/>
              <a:t>. </a:t>
            </a:r>
            <a:r>
              <a:rPr lang="en-US" sz="800" i="1" dirty="0" err="1"/>
              <a:t>Intell</a:t>
            </a:r>
            <a:r>
              <a:rPr lang="en-US" sz="800" i="1" dirty="0"/>
              <a:t>. Soft </a:t>
            </a:r>
            <a:r>
              <a:rPr lang="en-US" sz="800" i="1" dirty="0" err="1"/>
              <a:t>Comput</a:t>
            </a:r>
            <a:r>
              <a:rPr lang="en-US" sz="800" i="1" dirty="0"/>
              <a:t>.</a:t>
            </a:r>
            <a:r>
              <a:rPr lang="en-US" sz="800" dirty="0"/>
              <a:t> </a:t>
            </a:r>
            <a:r>
              <a:rPr lang="en-US" sz="800" b="1" dirty="0"/>
              <a:t>2019</a:t>
            </a:r>
            <a:r>
              <a:rPr lang="en-US" sz="800" dirty="0"/>
              <a:t>, 1–13 	(2019).</a:t>
            </a:r>
          </a:p>
          <a:p>
            <a:pPr marL="0" indent="0" hangingPunct="0">
              <a:spcBef>
                <a:spcPts val="0"/>
              </a:spcBef>
              <a:spcAft>
                <a:spcPts val="0"/>
              </a:spcAft>
              <a:buNone/>
            </a:pPr>
            <a:r>
              <a:rPr lang="en-US" sz="800" dirty="0"/>
              <a:t>24.	Chattopadhyay, M. A Comprehensive Review and Meta-Analysis on Applications of Machine Learning Techniques in Intrusion Detection. </a:t>
            </a:r>
            <a:r>
              <a:rPr lang="en-US" sz="800" i="1" dirty="0" err="1"/>
              <a:t>Australas</a:t>
            </a:r>
            <a:r>
              <a:rPr lang="en-US" sz="800" i="1" dirty="0"/>
              <a:t>. J. Inf. Syst.</a:t>
            </a:r>
            <a:r>
              <a:rPr lang="en-US" sz="800" dirty="0"/>
              <a:t> </a:t>
            </a:r>
            <a:r>
              <a:rPr lang="en-US" sz="800" b="1" dirty="0"/>
              <a:t>22</a:t>
            </a:r>
            <a:r>
              <a:rPr lang="en-US" sz="800" dirty="0"/>
              <a:t>, 1–27 (2018).</a:t>
            </a:r>
          </a:p>
          <a:p>
            <a:pPr marL="0" indent="0" hangingPunct="0">
              <a:spcBef>
                <a:spcPts val="0"/>
              </a:spcBef>
              <a:spcAft>
                <a:spcPts val="0"/>
              </a:spcAft>
              <a:buNone/>
            </a:pPr>
            <a:r>
              <a:rPr lang="en-US" sz="800" dirty="0"/>
              <a:t>25.	Ng, A. Y. Feature selection, </a:t>
            </a:r>
            <a:r>
              <a:rPr lang="en-US" sz="800" i="1" dirty="0"/>
              <a:t>L</a:t>
            </a:r>
            <a:r>
              <a:rPr lang="en-US" sz="800" dirty="0"/>
              <a:t> </a:t>
            </a:r>
            <a:r>
              <a:rPr lang="en-US" sz="800" baseline="-25000" dirty="0"/>
              <a:t>1</a:t>
            </a:r>
            <a:r>
              <a:rPr lang="en-US" sz="800" dirty="0"/>
              <a:t> vs. </a:t>
            </a:r>
            <a:r>
              <a:rPr lang="en-US" sz="800" i="1" dirty="0"/>
              <a:t>L</a:t>
            </a:r>
            <a:r>
              <a:rPr lang="en-US" sz="800" dirty="0"/>
              <a:t> </a:t>
            </a:r>
            <a:r>
              <a:rPr lang="en-US" sz="800" baseline="-25000" dirty="0"/>
              <a:t>2</a:t>
            </a:r>
            <a:r>
              <a:rPr lang="en-US" sz="800" dirty="0"/>
              <a:t> regularization, and rotational invariance. </a:t>
            </a:r>
            <a:r>
              <a:rPr lang="en-US" sz="800" i="1" dirty="0"/>
              <a:t>Twenty-first Int. Conf. Mach. Learn.  - ICML ’04</a:t>
            </a:r>
            <a:r>
              <a:rPr lang="en-US" sz="800" dirty="0"/>
              <a:t> 78 (2004). doi:10.1145/1015330.1015435</a:t>
            </a:r>
          </a:p>
          <a:p>
            <a:pPr marL="0" indent="0" hangingPunct="0">
              <a:spcBef>
                <a:spcPts val="0"/>
              </a:spcBef>
              <a:spcAft>
                <a:spcPts val="0"/>
              </a:spcAft>
              <a:buNone/>
            </a:pPr>
            <a:r>
              <a:rPr lang="en-US" sz="800" dirty="0"/>
              <a:t>26.	</a:t>
            </a:r>
            <a:r>
              <a:rPr lang="en-US" sz="800" dirty="0" err="1"/>
              <a:t>Géron</a:t>
            </a:r>
            <a:r>
              <a:rPr lang="en-US" sz="800" dirty="0"/>
              <a:t>, A. </a:t>
            </a:r>
            <a:r>
              <a:rPr lang="en-US" sz="800" i="1" dirty="0"/>
              <a:t>Hands-on machine learning with </a:t>
            </a:r>
            <a:r>
              <a:rPr lang="en-US" sz="800" i="1" dirty="0" err="1"/>
              <a:t>Scikit</a:t>
            </a:r>
            <a:r>
              <a:rPr lang="en-US" sz="800" i="1" dirty="0"/>
              <a:t>-Learn and TensorFlow: concepts, tools, and techniques to build intelligent systems</a:t>
            </a:r>
            <a:r>
              <a:rPr lang="en-US" sz="800" dirty="0"/>
              <a:t>. </a:t>
            </a:r>
            <a:r>
              <a:rPr lang="en-US" sz="800" i="1" dirty="0"/>
              <a:t>Hands-on machine learning with </a:t>
            </a:r>
            <a:r>
              <a:rPr lang="en-US" sz="800" i="1" dirty="0" err="1"/>
              <a:t>Scikit</a:t>
            </a:r>
            <a:r>
              <a:rPr lang="en-US" sz="800" i="1" dirty="0"/>
              <a:t>-Learn and 	TensorFlow: concepts, tools, and 	techniques to build intelligent systems</a:t>
            </a:r>
            <a:r>
              <a:rPr lang="en-US" sz="800" dirty="0"/>
              <a:t> (2017).</a:t>
            </a:r>
          </a:p>
          <a:p>
            <a:pPr marL="0" indent="0" hangingPunct="0">
              <a:spcBef>
                <a:spcPts val="0"/>
              </a:spcBef>
              <a:spcAft>
                <a:spcPts val="0"/>
              </a:spcAft>
              <a:buNone/>
            </a:pPr>
            <a:r>
              <a:rPr lang="en-US" sz="800" dirty="0"/>
              <a:t>27.	</a:t>
            </a:r>
            <a:r>
              <a:rPr lang="en-US" sz="800" dirty="0" err="1"/>
              <a:t>Burkov</a:t>
            </a:r>
            <a:r>
              <a:rPr lang="en-US" sz="800" dirty="0"/>
              <a:t>, A. </a:t>
            </a:r>
            <a:r>
              <a:rPr lang="en-US" sz="800" i="1" dirty="0"/>
              <a:t>The 100-Page Machine Learning Book</a:t>
            </a:r>
            <a:r>
              <a:rPr lang="en-US" sz="800" dirty="0"/>
              <a:t>. </a:t>
            </a:r>
            <a:r>
              <a:rPr lang="en-US" sz="800" i="1" dirty="0"/>
              <a:t>Expert Systems</a:t>
            </a:r>
            <a:r>
              <a:rPr lang="en-US" sz="800" dirty="0"/>
              <a:t> </a:t>
            </a:r>
            <a:r>
              <a:rPr lang="en-US" sz="800" b="1" dirty="0"/>
              <a:t>5</a:t>
            </a:r>
            <a:r>
              <a:rPr lang="en-US" sz="800" dirty="0"/>
              <a:t>, (2019).</a:t>
            </a:r>
          </a:p>
          <a:p>
            <a:pPr marL="0" indent="0" hangingPunct="0">
              <a:spcBef>
                <a:spcPts val="0"/>
              </a:spcBef>
              <a:spcAft>
                <a:spcPts val="0"/>
              </a:spcAft>
              <a:buNone/>
            </a:pPr>
            <a:r>
              <a:rPr lang="en-US" sz="800" dirty="0"/>
              <a:t>28.	Singh, S. Understanding the Bias-Variance </a:t>
            </a:r>
            <a:r>
              <a:rPr lang="en-US" sz="800" dirty="0" err="1"/>
              <a:t>Tradeo</a:t>
            </a:r>
            <a:r>
              <a:rPr lang="en-US" sz="800" dirty="0"/>
              <a:t>. </a:t>
            </a:r>
            <a:r>
              <a:rPr lang="en-US" sz="800" i="1" dirty="0"/>
              <a:t>Towards Data Science</a:t>
            </a:r>
            <a:r>
              <a:rPr lang="en-US" sz="800" dirty="0"/>
              <a:t> 1–5 (2019). Available at: </a:t>
            </a:r>
            <a:r>
              <a:rPr lang="en-US" sz="800" dirty="0">
                <a:hlinkClick r:id="rId2"/>
              </a:rPr>
              <a:t>https://towardsdatascience.com/understanding-the-bias-variance-tradeoff-</a:t>
            </a:r>
            <a:r>
              <a:rPr lang="en-US" sz="800" dirty="0"/>
              <a:t>	165e6942b229. </a:t>
            </a:r>
          </a:p>
          <a:p>
            <a:pPr marL="0" indent="0" hangingPunct="0">
              <a:spcBef>
                <a:spcPts val="0"/>
              </a:spcBef>
              <a:spcAft>
                <a:spcPts val="0"/>
              </a:spcAft>
              <a:buNone/>
            </a:pPr>
            <a:r>
              <a:rPr lang="en-US" sz="800" dirty="0"/>
              <a:t>29.	Joseph Rocca. Ensemble methods: bagging, boosting and stacking. </a:t>
            </a:r>
            <a:r>
              <a:rPr lang="en-US" sz="800" i="1" dirty="0"/>
              <a:t>Towards Data Science</a:t>
            </a:r>
            <a:r>
              <a:rPr lang="en-US" sz="800" dirty="0"/>
              <a:t> 1–21 (2019).</a:t>
            </a:r>
          </a:p>
          <a:p>
            <a:pPr marL="0" indent="0" hangingPunct="0">
              <a:spcBef>
                <a:spcPts val="0"/>
              </a:spcBef>
              <a:spcAft>
                <a:spcPts val="0"/>
              </a:spcAft>
              <a:buNone/>
            </a:pPr>
            <a:r>
              <a:rPr lang="en-US" sz="800" dirty="0"/>
              <a:t>30.	Hastie, T., </a:t>
            </a:r>
            <a:r>
              <a:rPr lang="en-US" sz="800" dirty="0" err="1"/>
              <a:t>Tibshirani</a:t>
            </a:r>
            <a:r>
              <a:rPr lang="en-US" sz="800" dirty="0"/>
              <a:t>, R. &amp; Friedman, J. </a:t>
            </a:r>
            <a:r>
              <a:rPr lang="en-US" sz="800" i="1" dirty="0"/>
              <a:t>Elements of Statistical Learning</a:t>
            </a:r>
            <a:r>
              <a:rPr lang="en-US" sz="800" dirty="0"/>
              <a:t>. </a:t>
            </a:r>
            <a:r>
              <a:rPr lang="en-US" sz="800" i="1" dirty="0" err="1"/>
              <a:t>Revista</a:t>
            </a:r>
            <a:r>
              <a:rPr lang="en-US" sz="800" i="1" dirty="0"/>
              <a:t> Espanola de las </a:t>
            </a:r>
            <a:r>
              <a:rPr lang="en-US" sz="800" i="1" dirty="0" err="1"/>
              <a:t>Enfermedades</a:t>
            </a:r>
            <a:r>
              <a:rPr lang="en-US" sz="800" i="1" dirty="0"/>
              <a:t> del </a:t>
            </a:r>
            <a:r>
              <a:rPr lang="en-US" sz="800" i="1" dirty="0" err="1"/>
              <a:t>Aparato</a:t>
            </a:r>
            <a:r>
              <a:rPr lang="en-US" sz="800" i="1" dirty="0"/>
              <a:t> </a:t>
            </a:r>
            <a:r>
              <a:rPr lang="en-US" sz="800" i="1" dirty="0" err="1"/>
              <a:t>Digestivo</a:t>
            </a:r>
            <a:r>
              <a:rPr lang="en-US" sz="800" dirty="0"/>
              <a:t> </a:t>
            </a:r>
            <a:r>
              <a:rPr lang="en-US" sz="800" b="1" dirty="0"/>
              <a:t>26</a:t>
            </a:r>
            <a:r>
              <a:rPr lang="en-US" sz="800" dirty="0"/>
              <a:t>, (2009).</a:t>
            </a:r>
          </a:p>
          <a:p>
            <a:pPr marL="0" indent="0" hangingPunct="0">
              <a:spcBef>
                <a:spcPts val="0"/>
              </a:spcBef>
              <a:spcAft>
                <a:spcPts val="0"/>
              </a:spcAft>
              <a:buNone/>
            </a:pPr>
            <a:r>
              <a:rPr lang="en-US" sz="800" dirty="0"/>
              <a:t>31.	</a:t>
            </a:r>
            <a:r>
              <a:rPr lang="en-US" sz="800" dirty="0" err="1"/>
              <a:t>Brieman</a:t>
            </a:r>
            <a:r>
              <a:rPr lang="en-US" sz="800" dirty="0"/>
              <a:t>, L., Freidman, </a:t>
            </a:r>
            <a:r>
              <a:rPr lang="en-US" sz="800" dirty="0" err="1"/>
              <a:t>Olshen</a:t>
            </a:r>
            <a:r>
              <a:rPr lang="en-US" sz="800" dirty="0"/>
              <a:t> &amp; Stone. </a:t>
            </a:r>
            <a:r>
              <a:rPr lang="en-US" sz="800" i="1" dirty="0"/>
              <a:t>Classification and Regression Trees</a:t>
            </a:r>
            <a:r>
              <a:rPr lang="en-US" sz="800" dirty="0"/>
              <a:t>. (1984).</a:t>
            </a:r>
          </a:p>
          <a:p>
            <a:pPr marL="0" indent="0" hangingPunct="0">
              <a:spcBef>
                <a:spcPts val="0"/>
              </a:spcBef>
              <a:spcAft>
                <a:spcPts val="0"/>
              </a:spcAft>
              <a:buNone/>
            </a:pPr>
            <a:r>
              <a:rPr lang="en-US" sz="800" dirty="0"/>
              <a:t>32.	</a:t>
            </a:r>
            <a:r>
              <a:rPr lang="en-US" sz="800" dirty="0" err="1"/>
              <a:t>T.K.~Ho</a:t>
            </a:r>
            <a:r>
              <a:rPr lang="en-US" sz="800" dirty="0"/>
              <a:t>. The Random Subspace Method for Constructing Decision Forests. </a:t>
            </a:r>
            <a:r>
              <a:rPr lang="en-US" sz="800" i="1" dirty="0"/>
              <a:t>IEEE Trans. Pattern Anal. Mach. </a:t>
            </a:r>
            <a:r>
              <a:rPr lang="en-US" sz="800" i="1" dirty="0" err="1"/>
              <a:t>Intell</a:t>
            </a:r>
            <a:r>
              <a:rPr lang="en-US" sz="800" i="1" dirty="0"/>
              <a:t>.</a:t>
            </a:r>
            <a:r>
              <a:rPr lang="en-US" sz="800" dirty="0"/>
              <a:t> </a:t>
            </a:r>
            <a:r>
              <a:rPr lang="en-US" sz="800" b="1" dirty="0"/>
              <a:t>20</a:t>
            </a:r>
            <a:r>
              <a:rPr lang="en-US" sz="800" dirty="0"/>
              <a:t>, 832–844 (1998).</a:t>
            </a:r>
          </a:p>
          <a:p>
            <a:pPr marL="0" indent="0" hangingPunct="0">
              <a:spcBef>
                <a:spcPts val="0"/>
              </a:spcBef>
              <a:spcAft>
                <a:spcPts val="0"/>
              </a:spcAft>
              <a:buNone/>
            </a:pPr>
            <a:r>
              <a:rPr lang="en-US" sz="800" dirty="0"/>
              <a:t>33.	Freund, Y. &amp; </a:t>
            </a:r>
            <a:r>
              <a:rPr lang="en-US" sz="800" dirty="0" err="1"/>
              <a:t>Schapire</a:t>
            </a:r>
            <a:r>
              <a:rPr lang="en-US" sz="800" dirty="0"/>
              <a:t>, R. E. Experiments with a New Boosting Algorithm. </a:t>
            </a:r>
            <a:r>
              <a:rPr lang="en-US" sz="800" i="1" dirty="0"/>
              <a:t>Proc. 13th Int. Conf. Mach. Learn.</a:t>
            </a:r>
            <a:r>
              <a:rPr lang="en-US" sz="800" dirty="0"/>
              <a:t> 148–156 (1996). doi:10.1.1.133.1040</a:t>
            </a:r>
          </a:p>
          <a:p>
            <a:pPr marL="0" indent="0" hangingPunct="0">
              <a:spcBef>
                <a:spcPts val="0"/>
              </a:spcBef>
              <a:spcAft>
                <a:spcPts val="0"/>
              </a:spcAft>
              <a:buNone/>
            </a:pPr>
            <a:r>
              <a:rPr lang="en-US" sz="800" dirty="0"/>
              <a:t>34.	</a:t>
            </a:r>
            <a:r>
              <a:rPr lang="en-US" sz="800" dirty="0" err="1"/>
              <a:t>Halko</a:t>
            </a:r>
            <a:r>
              <a:rPr lang="en-US" sz="800" dirty="0"/>
              <a:t>, N., Martinsson, P. G. &amp; </a:t>
            </a:r>
            <a:r>
              <a:rPr lang="en-US" sz="800" dirty="0" err="1"/>
              <a:t>Tropp</a:t>
            </a:r>
            <a:r>
              <a:rPr lang="en-US" sz="800" dirty="0"/>
              <a:t>, J. A. Finding structure with randomness: Probabilistic algorithms for constructing approximate matrix decompositions. </a:t>
            </a:r>
            <a:r>
              <a:rPr lang="en-US" sz="800" i="1" dirty="0"/>
              <a:t>SIAM Rev.</a:t>
            </a:r>
            <a:r>
              <a:rPr lang="en-US" sz="800" dirty="0"/>
              <a:t> </a:t>
            </a:r>
            <a:r>
              <a:rPr lang="en-US" sz="800" b="1" dirty="0"/>
              <a:t>53</a:t>
            </a:r>
            <a:r>
              <a:rPr lang="en-US" sz="800" dirty="0"/>
              <a:t>, 217–288 (2011).</a:t>
            </a:r>
          </a:p>
          <a:p>
            <a:pPr marL="0" indent="0" hangingPunct="0">
              <a:spcBef>
                <a:spcPts val="0"/>
              </a:spcBef>
              <a:spcAft>
                <a:spcPts val="0"/>
              </a:spcAft>
              <a:buNone/>
            </a:pPr>
            <a:r>
              <a:rPr lang="en-US" sz="800" dirty="0"/>
              <a:t>35.	Sehgal, B. R. Light water reactor safety. A historical review. </a:t>
            </a:r>
            <a:r>
              <a:rPr lang="en-US" sz="800" i="1" dirty="0" err="1"/>
              <a:t>Nucl</a:t>
            </a:r>
            <a:r>
              <a:rPr lang="en-US" sz="800" i="1" dirty="0"/>
              <a:t>. </a:t>
            </a:r>
            <a:r>
              <a:rPr lang="en-US" sz="800" i="1" dirty="0" err="1"/>
              <a:t>Saf</a:t>
            </a:r>
            <a:r>
              <a:rPr lang="en-US" sz="800" i="1" dirty="0"/>
              <a:t>. Light Water React.</a:t>
            </a:r>
            <a:r>
              <a:rPr lang="en-US" sz="800" dirty="0"/>
              <a:t> 1–88 (2012). doi:10.1016/B978-0-12-388446-6.00001-0</a:t>
            </a:r>
          </a:p>
          <a:p>
            <a:pPr marL="0" indent="0" hangingPunct="0">
              <a:spcBef>
                <a:spcPts val="0"/>
              </a:spcBef>
              <a:spcAft>
                <a:spcPts val="0"/>
              </a:spcAft>
              <a:buNone/>
            </a:pPr>
            <a:r>
              <a:rPr lang="en-US" sz="800" dirty="0"/>
              <a:t>36.	Gilmore, G. </a:t>
            </a:r>
            <a:r>
              <a:rPr lang="en-US" sz="800" i="1" dirty="0"/>
              <a:t>Practical Gamma-ray Spectrometry 2nd Edition</a:t>
            </a:r>
            <a:r>
              <a:rPr lang="en-US" sz="800" dirty="0"/>
              <a:t>. </a:t>
            </a:r>
            <a:r>
              <a:rPr lang="en-US" sz="800" i="1" dirty="0"/>
              <a:t>Training</a:t>
            </a:r>
            <a:r>
              <a:rPr lang="en-US" sz="800" dirty="0"/>
              <a:t> (2008). doi:10.1002/9780470861981</a:t>
            </a:r>
          </a:p>
          <a:p>
            <a:pPr marL="0" indent="0" hangingPunct="0">
              <a:spcBef>
                <a:spcPts val="0"/>
              </a:spcBef>
              <a:spcAft>
                <a:spcPts val="0"/>
              </a:spcAft>
              <a:buNone/>
            </a:pPr>
            <a:r>
              <a:rPr lang="en-US" sz="800" dirty="0"/>
              <a:t>37.	</a:t>
            </a:r>
            <a:r>
              <a:rPr lang="en-US" sz="800" dirty="0" err="1"/>
              <a:t>Wieselquist</a:t>
            </a:r>
            <a:r>
              <a:rPr lang="en-US" sz="800" dirty="0"/>
              <a:t>, W. A. The scale 6.2 </a:t>
            </a:r>
            <a:r>
              <a:rPr lang="en-US" sz="800" dirty="0" err="1"/>
              <a:t>origen</a:t>
            </a:r>
            <a:r>
              <a:rPr lang="en-US" sz="800" dirty="0"/>
              <a:t> API for high performance depletion. </a:t>
            </a:r>
            <a:r>
              <a:rPr lang="en-US" sz="800" i="1" dirty="0"/>
              <a:t>Math. </a:t>
            </a:r>
            <a:r>
              <a:rPr lang="en-US" sz="800" i="1" dirty="0" err="1"/>
              <a:t>Comput</a:t>
            </a:r>
            <a:r>
              <a:rPr lang="en-US" sz="800" i="1" dirty="0"/>
              <a:t>. </a:t>
            </a:r>
            <a:r>
              <a:rPr lang="en-US" sz="800" i="1" dirty="0" err="1"/>
              <a:t>Supercomput</a:t>
            </a:r>
            <a:r>
              <a:rPr lang="en-US" sz="800" i="1" dirty="0"/>
              <a:t>. </a:t>
            </a:r>
            <a:r>
              <a:rPr lang="en-US" sz="800" i="1" dirty="0" err="1"/>
              <a:t>Nucl</a:t>
            </a:r>
            <a:r>
              <a:rPr lang="en-US" sz="800" i="1" dirty="0"/>
              <a:t>. Appl. Monte Carlo Int. Conf. M C+SNA+MC 2015</a:t>
            </a:r>
            <a:r>
              <a:rPr lang="en-US" sz="800" dirty="0"/>
              <a:t> </a:t>
            </a:r>
            <a:r>
              <a:rPr lang="en-US" sz="800" b="1" dirty="0"/>
              <a:t>4</a:t>
            </a:r>
            <a:r>
              <a:rPr lang="en-US" sz="800" dirty="0"/>
              <a:t>, 2789–2799 (2015).</a:t>
            </a:r>
          </a:p>
          <a:p>
            <a:pPr marL="0" indent="0" hangingPunct="0">
              <a:spcBef>
                <a:spcPts val="0"/>
              </a:spcBef>
              <a:spcAft>
                <a:spcPts val="0"/>
              </a:spcAft>
              <a:buNone/>
            </a:pPr>
            <a:r>
              <a:rPr lang="en-US" sz="800" dirty="0"/>
              <a:t>38.	Nuclear Materials Disposition Program Office Y-12 Plant Defense Program. HEU to LEU Conversion and Blending Facility UNH Blending Alternative to Produce LEU UNH for Commercial 	Use. </a:t>
            </a:r>
            <a:r>
              <a:rPr lang="en-US" sz="800" b="1" dirty="0"/>
              <a:t>13675</a:t>
            </a:r>
            <a:r>
              <a:rPr lang="en-US" sz="800" dirty="0"/>
              <a:t>, (1995).</a:t>
            </a:r>
          </a:p>
          <a:p>
            <a:pPr marL="0" indent="0" hangingPunct="0">
              <a:spcBef>
                <a:spcPts val="0"/>
              </a:spcBef>
              <a:spcAft>
                <a:spcPts val="0"/>
              </a:spcAft>
              <a:buNone/>
            </a:pPr>
            <a:r>
              <a:rPr lang="en-US" sz="800" dirty="0"/>
              <a:t>39.	Santi, P. A., Browne, M. C., Parker, R. F. &amp; Williams, R. B. Testing of the Dual Slab Verification Detector for Attended Measurements of the BN-350 Dry Storage Casks. </a:t>
            </a:r>
            <a:r>
              <a:rPr lang="en-US" sz="800" b="1" dirty="0"/>
              <a:t>836</a:t>
            </a:r>
            <a:r>
              <a:rPr lang="en-US" sz="800" dirty="0"/>
              <a:t>, (2009).</a:t>
            </a:r>
          </a:p>
          <a:p>
            <a:pPr marL="0">
              <a:spcBef>
                <a:spcPts val="0"/>
              </a:spcBef>
              <a:spcAft>
                <a:spcPts val="0"/>
              </a:spcAft>
            </a:pPr>
            <a:endParaRPr lang="en-US" sz="800" dirty="0"/>
          </a:p>
          <a:p>
            <a:pPr marL="0" indent="0">
              <a:buNone/>
            </a:pPr>
            <a:endParaRPr lang="en-US" dirty="0"/>
          </a:p>
        </p:txBody>
      </p:sp>
      <p:sp>
        <p:nvSpPr>
          <p:cNvPr id="6" name="Slide Number Placeholder 5">
            <a:extLst>
              <a:ext uri="{FF2B5EF4-FFF2-40B4-BE49-F238E27FC236}">
                <a16:creationId xmlns:a16="http://schemas.microsoft.com/office/drawing/2014/main" id="{12FCBE01-4C7A-0842-BD4F-3AEF7CD98E62}"/>
              </a:ext>
            </a:extLst>
          </p:cNvPr>
          <p:cNvSpPr>
            <a:spLocks noGrp="1"/>
          </p:cNvSpPr>
          <p:nvPr>
            <p:ph type="sldNum" sz="quarter" idx="12"/>
          </p:nvPr>
        </p:nvSpPr>
        <p:spPr/>
        <p:txBody>
          <a:bodyPr/>
          <a:lstStyle/>
          <a:p>
            <a:fld id="{3F94819F-C7AC-144E-8DAF-0D1659607E0C}" type="slidenum">
              <a:rPr lang="en-US" smtClean="0"/>
              <a:t>45</a:t>
            </a:fld>
            <a:endParaRPr lang="en-US"/>
          </a:p>
        </p:txBody>
      </p:sp>
    </p:spTree>
    <p:extLst>
      <p:ext uri="{BB962C8B-B14F-4D97-AF65-F5344CB8AC3E}">
        <p14:creationId xmlns:p14="http://schemas.microsoft.com/office/powerpoint/2010/main" val="385094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70B0-C0AF-7547-B163-A74F9D7CFDC1}"/>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51905BA-A6A4-8543-A974-E66137DF11C5}"/>
              </a:ext>
            </a:extLst>
          </p:cNvPr>
          <p:cNvSpPr>
            <a:spLocks noGrp="1"/>
          </p:cNvSpPr>
          <p:nvPr>
            <p:ph idx="1"/>
          </p:nvPr>
        </p:nvSpPr>
        <p:spPr>
          <a:xfrm>
            <a:off x="628650" y="3137337"/>
            <a:ext cx="7886700" cy="3039625"/>
          </a:xfrm>
        </p:spPr>
        <p:txBody>
          <a:bodyPr/>
          <a:lstStyle/>
          <a:p>
            <a:pPr algn="ctr"/>
            <a:r>
              <a:rPr lang="en-US" dirty="0"/>
              <a:t>Questions?</a:t>
            </a:r>
          </a:p>
        </p:txBody>
      </p:sp>
      <p:sp>
        <p:nvSpPr>
          <p:cNvPr id="4" name="Slide Number Placeholder 3">
            <a:extLst>
              <a:ext uri="{FF2B5EF4-FFF2-40B4-BE49-F238E27FC236}">
                <a16:creationId xmlns:a16="http://schemas.microsoft.com/office/drawing/2014/main" id="{93CAF880-41D6-0548-B348-443A4BB9D5A1}"/>
              </a:ext>
            </a:extLst>
          </p:cNvPr>
          <p:cNvSpPr>
            <a:spLocks noGrp="1"/>
          </p:cNvSpPr>
          <p:nvPr>
            <p:ph type="sldNum" sz="quarter" idx="12"/>
          </p:nvPr>
        </p:nvSpPr>
        <p:spPr/>
        <p:txBody>
          <a:bodyPr/>
          <a:lstStyle/>
          <a:p>
            <a:fld id="{3F94819F-C7AC-144E-8DAF-0D1659607E0C}" type="slidenum">
              <a:rPr lang="en-US" smtClean="0"/>
              <a:t>46</a:t>
            </a:fld>
            <a:endParaRPr lang="en-US"/>
          </a:p>
        </p:txBody>
      </p:sp>
    </p:spTree>
    <p:extLst>
      <p:ext uri="{BB962C8B-B14F-4D97-AF65-F5344CB8AC3E}">
        <p14:creationId xmlns:p14="http://schemas.microsoft.com/office/powerpoint/2010/main" val="386266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52A6-EE4B-044D-8FAD-497ED23F5F2B}"/>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E660DE5C-4CEB-F94F-8D62-525E201C4816}"/>
              </a:ext>
            </a:extLst>
          </p:cNvPr>
          <p:cNvSpPr>
            <a:spLocks noGrp="1"/>
          </p:cNvSpPr>
          <p:nvPr>
            <p:ph idx="1"/>
          </p:nvPr>
        </p:nvSpPr>
        <p:spPr/>
        <p:txBody>
          <a:bodyPr>
            <a:normAutofit fontScale="77500" lnSpcReduction="20000"/>
          </a:bodyPr>
          <a:lstStyle/>
          <a:p>
            <a:r>
              <a:rPr lang="en-US" dirty="0"/>
              <a:t>Methods: Splitting data into training and testing groups</a:t>
            </a:r>
          </a:p>
          <a:p>
            <a:r>
              <a:rPr lang="en-US" dirty="0"/>
              <a:t>Shortcomings/Future Work</a:t>
            </a:r>
          </a:p>
          <a:p>
            <a:r>
              <a:rPr lang="en-US" dirty="0"/>
              <a:t>Note on computational complexity</a:t>
            </a:r>
          </a:p>
          <a:p>
            <a:r>
              <a:rPr lang="en-US" dirty="0"/>
              <a:t>Scoring metric – mean absolute error (MAE)</a:t>
            </a:r>
          </a:p>
          <a:p>
            <a:r>
              <a:rPr lang="en-US" dirty="0"/>
              <a:t>Simulated data models (learning curves and feature </a:t>
            </a:r>
            <a:r>
              <a:rPr lang="en-US" dirty="0" err="1"/>
              <a:t>importances</a:t>
            </a:r>
            <a:r>
              <a:rPr lang="en-US" dirty="0"/>
              <a:t>)</a:t>
            </a:r>
          </a:p>
          <a:p>
            <a:r>
              <a:rPr lang="en-US" dirty="0"/>
              <a:t>Experimental data models with down-binning (learning curves and feature </a:t>
            </a:r>
            <a:r>
              <a:rPr lang="en-US" dirty="0" err="1"/>
              <a:t>importances</a:t>
            </a:r>
            <a:r>
              <a:rPr lang="en-US" dirty="0"/>
              <a:t>)</a:t>
            </a:r>
          </a:p>
          <a:p>
            <a:r>
              <a:rPr lang="en-US" dirty="0"/>
              <a:t>Experimental data models with PCA data truncation (learning curves only)</a:t>
            </a:r>
          </a:p>
          <a:p>
            <a:r>
              <a:rPr lang="en-US" dirty="0"/>
              <a:t>High level project summary</a:t>
            </a:r>
          </a:p>
          <a:p>
            <a:r>
              <a:rPr lang="en-US" dirty="0"/>
              <a:t>Gamma-ray spectrometry</a:t>
            </a:r>
          </a:p>
          <a:p>
            <a:r>
              <a:rPr lang="en-US" dirty="0"/>
              <a:t>Top three principal components plotted </a:t>
            </a:r>
          </a:p>
          <a:p>
            <a:endParaRPr lang="en-US" dirty="0"/>
          </a:p>
          <a:p>
            <a:endParaRPr lang="en-US" dirty="0"/>
          </a:p>
        </p:txBody>
      </p:sp>
      <p:sp>
        <p:nvSpPr>
          <p:cNvPr id="4" name="Slide Number Placeholder 3">
            <a:extLst>
              <a:ext uri="{FF2B5EF4-FFF2-40B4-BE49-F238E27FC236}">
                <a16:creationId xmlns:a16="http://schemas.microsoft.com/office/drawing/2014/main" id="{212243DF-E423-8948-9C99-42B8BCC08403}"/>
              </a:ext>
            </a:extLst>
          </p:cNvPr>
          <p:cNvSpPr>
            <a:spLocks noGrp="1"/>
          </p:cNvSpPr>
          <p:nvPr>
            <p:ph type="sldNum" sz="quarter" idx="12"/>
          </p:nvPr>
        </p:nvSpPr>
        <p:spPr/>
        <p:txBody>
          <a:bodyPr/>
          <a:lstStyle/>
          <a:p>
            <a:fld id="{3F94819F-C7AC-144E-8DAF-0D1659607E0C}" type="slidenum">
              <a:rPr lang="en-US" smtClean="0"/>
              <a:t>47</a:t>
            </a:fld>
            <a:endParaRPr lang="en-US"/>
          </a:p>
        </p:txBody>
      </p:sp>
    </p:spTree>
    <p:extLst>
      <p:ext uri="{BB962C8B-B14F-4D97-AF65-F5344CB8AC3E}">
        <p14:creationId xmlns:p14="http://schemas.microsoft.com/office/powerpoint/2010/main" val="1232631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632C-5D13-584A-9E75-1FD2128627DC}"/>
              </a:ext>
            </a:extLst>
          </p:cNvPr>
          <p:cNvSpPr>
            <a:spLocks noGrp="1"/>
          </p:cNvSpPr>
          <p:nvPr>
            <p:ph type="title"/>
          </p:nvPr>
        </p:nvSpPr>
        <p:spPr/>
        <p:txBody>
          <a:bodyPr/>
          <a:lstStyle/>
          <a:p>
            <a:r>
              <a:rPr lang="en-US" dirty="0"/>
              <a:t>Shortcomings/Future Work</a:t>
            </a:r>
          </a:p>
        </p:txBody>
      </p:sp>
      <p:sp>
        <p:nvSpPr>
          <p:cNvPr id="3" name="Content Placeholder 2">
            <a:extLst>
              <a:ext uri="{FF2B5EF4-FFF2-40B4-BE49-F238E27FC236}">
                <a16:creationId xmlns:a16="http://schemas.microsoft.com/office/drawing/2014/main" id="{9E2DC938-650D-694F-AD74-3FE43543290A}"/>
              </a:ext>
            </a:extLst>
          </p:cNvPr>
          <p:cNvSpPr>
            <a:spLocks noGrp="1"/>
          </p:cNvSpPr>
          <p:nvPr>
            <p:ph idx="1"/>
          </p:nvPr>
        </p:nvSpPr>
        <p:spPr>
          <a:xfrm>
            <a:off x="628650" y="1457326"/>
            <a:ext cx="7886700" cy="5264150"/>
          </a:xfrm>
        </p:spPr>
        <p:txBody>
          <a:bodyPr>
            <a:normAutofit fontScale="77500" lnSpcReduction="20000"/>
          </a:bodyPr>
          <a:lstStyle/>
          <a:p>
            <a:r>
              <a:rPr lang="en-US" dirty="0"/>
              <a:t>Perform more feature engineering by generating “meta-features”, for instance:</a:t>
            </a:r>
          </a:p>
          <a:p>
            <a:pPr lvl="1"/>
            <a:r>
              <a:rPr lang="en-US" dirty="0"/>
              <a:t>Ratios of energy bin counts</a:t>
            </a:r>
          </a:p>
          <a:p>
            <a:pPr lvl="1"/>
            <a:r>
              <a:rPr lang="en-US" dirty="0"/>
              <a:t>Form variable features representing each photopeak by combining energy bins</a:t>
            </a:r>
          </a:p>
          <a:p>
            <a:r>
              <a:rPr lang="en-US" dirty="0"/>
              <a:t>Consider other algorithms such as:</a:t>
            </a:r>
          </a:p>
          <a:p>
            <a:pPr lvl="1"/>
            <a:r>
              <a:rPr lang="en-US" dirty="0"/>
              <a:t>Support vector regression</a:t>
            </a:r>
          </a:p>
          <a:p>
            <a:pPr lvl="1"/>
            <a:r>
              <a:rPr lang="en-US" dirty="0"/>
              <a:t>Neural networks</a:t>
            </a:r>
          </a:p>
          <a:p>
            <a:pPr lvl="1"/>
            <a:r>
              <a:rPr lang="en-US" dirty="0"/>
              <a:t>K neighbors</a:t>
            </a:r>
          </a:p>
          <a:p>
            <a:pPr lvl="1"/>
            <a:r>
              <a:rPr lang="en-US" dirty="0"/>
              <a:t>Ensembles of varied algorithms</a:t>
            </a:r>
          </a:p>
          <a:p>
            <a:r>
              <a:rPr lang="en-US" dirty="0"/>
              <a:t>Brute force model construction on the full experimental dataset (8,192 bins x 7,000 instances) without down-binning</a:t>
            </a:r>
          </a:p>
          <a:p>
            <a:r>
              <a:rPr lang="en-US" dirty="0"/>
              <a:t>Finer resolution ORIGEN simulations (“patches method”) by sampling subspaces of the energy and decay time regimes</a:t>
            </a:r>
          </a:p>
          <a:p>
            <a:r>
              <a:rPr lang="en-US" dirty="0"/>
              <a:t>Direct ORIGEN simulations for each enrichment level</a:t>
            </a:r>
          </a:p>
          <a:p>
            <a:r>
              <a:rPr lang="en-US" dirty="0"/>
              <a:t>Couple detector response functions into ORIGEN output to realistically simulate experimental measurements and compare results</a:t>
            </a:r>
          </a:p>
        </p:txBody>
      </p:sp>
      <p:sp>
        <p:nvSpPr>
          <p:cNvPr id="4" name="Slide Number Placeholder 3">
            <a:extLst>
              <a:ext uri="{FF2B5EF4-FFF2-40B4-BE49-F238E27FC236}">
                <a16:creationId xmlns:a16="http://schemas.microsoft.com/office/drawing/2014/main" id="{2E03637A-9955-9247-BD18-359527FC43D8}"/>
              </a:ext>
            </a:extLst>
          </p:cNvPr>
          <p:cNvSpPr>
            <a:spLocks noGrp="1"/>
          </p:cNvSpPr>
          <p:nvPr>
            <p:ph type="sldNum" sz="quarter" idx="12"/>
          </p:nvPr>
        </p:nvSpPr>
        <p:spPr/>
        <p:txBody>
          <a:bodyPr/>
          <a:lstStyle/>
          <a:p>
            <a:fld id="{3F94819F-C7AC-144E-8DAF-0D1659607E0C}" type="slidenum">
              <a:rPr lang="en-US" smtClean="0"/>
              <a:t>48</a:t>
            </a:fld>
            <a:endParaRPr lang="en-US"/>
          </a:p>
        </p:txBody>
      </p:sp>
    </p:spTree>
    <p:extLst>
      <p:ext uri="{BB962C8B-B14F-4D97-AF65-F5344CB8AC3E}">
        <p14:creationId xmlns:p14="http://schemas.microsoft.com/office/powerpoint/2010/main" val="3839907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D9F5-8B16-CB4A-9566-6A1C9CE02AAA}"/>
              </a:ext>
            </a:extLst>
          </p:cNvPr>
          <p:cNvSpPr>
            <a:spLocks noGrp="1"/>
          </p:cNvSpPr>
          <p:nvPr>
            <p:ph type="title"/>
          </p:nvPr>
        </p:nvSpPr>
        <p:spPr/>
        <p:txBody>
          <a:bodyPr/>
          <a:lstStyle/>
          <a:p>
            <a:r>
              <a:rPr lang="en-US" dirty="0"/>
              <a:t>Methods: Splitting data into training and testing groups</a:t>
            </a:r>
          </a:p>
        </p:txBody>
      </p:sp>
      <p:pic>
        <p:nvPicPr>
          <p:cNvPr id="5" name="Content Placeholder 4">
            <a:extLst>
              <a:ext uri="{FF2B5EF4-FFF2-40B4-BE49-F238E27FC236}">
                <a16:creationId xmlns:a16="http://schemas.microsoft.com/office/drawing/2014/main" id="{53FAD15F-7B34-BD43-A143-677D9633103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7574" y="2336221"/>
            <a:ext cx="4129290" cy="2566855"/>
          </a:xfrm>
          <a:prstGeom prst="rect">
            <a:avLst/>
          </a:prstGeom>
          <a:noFill/>
          <a:ln>
            <a:noFill/>
          </a:ln>
        </p:spPr>
      </p:pic>
      <p:graphicFrame>
        <p:nvGraphicFramePr>
          <p:cNvPr id="6" name="Content Placeholder 4">
            <a:extLst>
              <a:ext uri="{FF2B5EF4-FFF2-40B4-BE49-F238E27FC236}">
                <a16:creationId xmlns:a16="http://schemas.microsoft.com/office/drawing/2014/main" id="{0864D143-F417-F942-998D-680B6C8F3765}"/>
              </a:ext>
            </a:extLst>
          </p:cNvPr>
          <p:cNvGraphicFramePr>
            <a:graphicFrameLocks noGrp="1"/>
          </p:cNvGraphicFramePr>
          <p:nvPr>
            <p:ph sz="half" idx="2"/>
            <p:extLst>
              <p:ext uri="{D42A27DB-BD31-4B8C-83A1-F6EECF244321}">
                <p14:modId xmlns:p14="http://schemas.microsoft.com/office/powerpoint/2010/main" val="3667716173"/>
              </p:ext>
            </p:extLst>
          </p:nvPr>
        </p:nvGraphicFramePr>
        <p:xfrm>
          <a:off x="4717138" y="2460627"/>
          <a:ext cx="4300738" cy="3010220"/>
        </p:xfrm>
        <a:graphic>
          <a:graphicData uri="http://schemas.openxmlformats.org/drawingml/2006/table">
            <a:tbl>
              <a:tblPr firstRow="1" firstCol="1" bandRow="1"/>
              <a:tblGrid>
                <a:gridCol w="1074955">
                  <a:extLst>
                    <a:ext uri="{9D8B030D-6E8A-4147-A177-3AD203B41FA5}">
                      <a16:colId xmlns:a16="http://schemas.microsoft.com/office/drawing/2014/main" val="3787010235"/>
                    </a:ext>
                  </a:extLst>
                </a:gridCol>
                <a:gridCol w="1074955">
                  <a:extLst>
                    <a:ext uri="{9D8B030D-6E8A-4147-A177-3AD203B41FA5}">
                      <a16:colId xmlns:a16="http://schemas.microsoft.com/office/drawing/2014/main" val="1777025759"/>
                    </a:ext>
                  </a:extLst>
                </a:gridCol>
                <a:gridCol w="1075414">
                  <a:extLst>
                    <a:ext uri="{9D8B030D-6E8A-4147-A177-3AD203B41FA5}">
                      <a16:colId xmlns:a16="http://schemas.microsoft.com/office/drawing/2014/main" val="1590459526"/>
                    </a:ext>
                  </a:extLst>
                </a:gridCol>
                <a:gridCol w="1075414">
                  <a:extLst>
                    <a:ext uri="{9D8B030D-6E8A-4147-A177-3AD203B41FA5}">
                      <a16:colId xmlns:a16="http://schemas.microsoft.com/office/drawing/2014/main" val="2341930471"/>
                    </a:ext>
                  </a:extLst>
                </a:gridCol>
              </a:tblGrid>
              <a:tr h="487332">
                <a:tc>
                  <a:txBody>
                    <a:bodyPr/>
                    <a:lstStyle/>
                    <a:p>
                      <a:pPr marL="0" marR="0" algn="ctr" hangingPunc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Num. of irradiation times</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Total dataset size</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Fixed </a:t>
                      </a:r>
                      <a:r>
                        <a:rPr lang="en-US" sz="1800">
                          <a:effectLst/>
                          <a:latin typeface="Courier New" panose="02070309020205020404" pitchFamily="49" charset="0"/>
                          <a:ea typeface="Times New Roman" panose="02020603050405020304" pitchFamily="18" charset="0"/>
                        </a:rPr>
                        <a:t>X</a:t>
                      </a:r>
                      <a:r>
                        <a:rPr lang="en-US" sz="1800" baseline="-25000">
                          <a:effectLst/>
                          <a:latin typeface="Courier New" panose="02070309020205020404" pitchFamily="49" charset="0"/>
                          <a:ea typeface="Times New Roman" panose="02020603050405020304" pitchFamily="18" charset="0"/>
                        </a:rPr>
                        <a:t>train</a:t>
                      </a:r>
                      <a:endParaRPr lang="en-US" sz="1800">
                        <a:effectLst/>
                        <a:latin typeface="Times New Roman" panose="02020603050405020304" pitchFamily="18" charset="0"/>
                        <a:ea typeface="Times New Roman" panose="02020603050405020304" pitchFamily="18" charset="0"/>
                      </a:endParaRP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Fixed </a:t>
                      </a:r>
                      <a:r>
                        <a:rPr lang="en-US" sz="1800" dirty="0" err="1">
                          <a:effectLst/>
                          <a:latin typeface="Courier New" panose="02070309020205020404" pitchFamily="49" charset="0"/>
                          <a:ea typeface="Times New Roman" panose="02020603050405020304" pitchFamily="18" charset="0"/>
                        </a:rPr>
                        <a:t>X</a:t>
                      </a:r>
                      <a:r>
                        <a:rPr lang="en-US" sz="1800" baseline="-25000" dirty="0" err="1">
                          <a:effectLst/>
                          <a:latin typeface="Courier New" panose="02070309020205020404" pitchFamily="49" charset="0"/>
                          <a:ea typeface="Times New Roman" panose="02020603050405020304" pitchFamily="18" charset="0"/>
                        </a:rPr>
                        <a:t>train</a:t>
                      </a:r>
                      <a:r>
                        <a:rPr lang="en-US" sz="1800" baseline="-25000" dirty="0">
                          <a:effectLst/>
                          <a:latin typeface="Courier New" panose="02070309020205020404" pitchFamily="49" charset="0"/>
                          <a:ea typeface="Times New Roman" panose="02020603050405020304" pitchFamily="18" charset="0"/>
                        </a:rPr>
                        <a:t> </a:t>
                      </a:r>
                      <a:r>
                        <a:rPr lang="en-US" sz="1800" dirty="0">
                          <a:effectLst/>
                          <a:latin typeface="Courier New" panose="02070309020205020404" pitchFamily="49" charset="0"/>
                          <a:ea typeface="Times New Roman" panose="02020603050405020304" pitchFamily="18" charset="0"/>
                        </a:rPr>
                        <a:t>/</a:t>
                      </a:r>
                    </a:p>
                    <a:p>
                      <a:pPr marL="0" marR="0" algn="ctr" hangingPunct="0">
                        <a:lnSpc>
                          <a:spcPct val="150000"/>
                        </a:lnSpc>
                        <a:spcBef>
                          <a:spcPts val="0"/>
                        </a:spcBef>
                        <a:spcAft>
                          <a:spcPts val="0"/>
                        </a:spcAft>
                      </a:pPr>
                      <a:r>
                        <a:rPr lang="en-US" sz="1800" dirty="0" err="1">
                          <a:effectLst/>
                          <a:latin typeface="Courier New" panose="02070309020205020404" pitchFamily="49" charset="0"/>
                          <a:ea typeface="Times New Roman" panose="02020603050405020304" pitchFamily="18" charset="0"/>
                        </a:rPr>
                        <a:t>X</a:t>
                      </a:r>
                      <a:r>
                        <a:rPr lang="en-US" sz="1800" baseline="-25000" dirty="0" err="1">
                          <a:effectLst/>
                          <a:latin typeface="Courier New" panose="02070309020205020404" pitchFamily="49" charset="0"/>
                          <a:ea typeface="Times New Roman" panose="02020603050405020304" pitchFamily="18" charset="0"/>
                        </a:rPr>
                        <a:t>test</a:t>
                      </a:r>
                      <a:endParaRPr lang="en-US" sz="1800" dirty="0">
                        <a:effectLst/>
                        <a:latin typeface="Times New Roman" panose="02020603050405020304" pitchFamily="18" charset="0"/>
                        <a:ea typeface="Times New Roman" panose="02020603050405020304" pitchFamily="18" charset="0"/>
                      </a:endParaRP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765114"/>
                  </a:ext>
                </a:extLst>
              </a:tr>
              <a:tr h="228142">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1440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935920"/>
                  </a:ext>
                </a:extLst>
              </a:tr>
              <a:tr h="228142">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2880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2304</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702610"/>
                  </a:ext>
                </a:extLst>
              </a:tr>
              <a:tr h="228142">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3</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4320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3456</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435576"/>
                  </a:ext>
                </a:extLst>
              </a:tr>
              <a:tr h="228142">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4</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5760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4608</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80795"/>
                  </a:ext>
                </a:extLst>
              </a:tr>
              <a:tr h="228142">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5</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7200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1152</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hangingPunct="0">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5760</a:t>
                      </a:r>
                    </a:p>
                  </a:txBody>
                  <a:tcPr marL="42771" marR="4277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7424163"/>
                  </a:ext>
                </a:extLst>
              </a:tr>
            </a:tbl>
          </a:graphicData>
        </a:graphic>
      </p:graphicFrame>
      <p:sp>
        <p:nvSpPr>
          <p:cNvPr id="7" name="Slide Number Placeholder 6">
            <a:extLst>
              <a:ext uri="{FF2B5EF4-FFF2-40B4-BE49-F238E27FC236}">
                <a16:creationId xmlns:a16="http://schemas.microsoft.com/office/drawing/2014/main" id="{799B8ADF-2670-0E44-BEF5-2465E52ADCC5}"/>
              </a:ext>
            </a:extLst>
          </p:cNvPr>
          <p:cNvSpPr>
            <a:spLocks noGrp="1"/>
          </p:cNvSpPr>
          <p:nvPr>
            <p:ph type="sldNum" sz="quarter" idx="12"/>
          </p:nvPr>
        </p:nvSpPr>
        <p:spPr/>
        <p:txBody>
          <a:bodyPr/>
          <a:lstStyle/>
          <a:p>
            <a:fld id="{3F94819F-C7AC-144E-8DAF-0D1659607E0C}" type="slidenum">
              <a:rPr lang="en-US" smtClean="0"/>
              <a:t>49</a:t>
            </a:fld>
            <a:endParaRPr lang="en-US"/>
          </a:p>
        </p:txBody>
      </p:sp>
    </p:spTree>
    <p:extLst>
      <p:ext uri="{BB962C8B-B14F-4D97-AF65-F5344CB8AC3E}">
        <p14:creationId xmlns:p14="http://schemas.microsoft.com/office/powerpoint/2010/main" val="272454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BB3-9938-6B49-98A5-9D49367EA412}"/>
              </a:ext>
            </a:extLst>
          </p:cNvPr>
          <p:cNvSpPr>
            <a:spLocks noGrp="1"/>
          </p:cNvSpPr>
          <p:nvPr>
            <p:ph type="title"/>
          </p:nvPr>
        </p:nvSpPr>
        <p:spPr>
          <a:xfrm>
            <a:off x="628650" y="365126"/>
            <a:ext cx="7886700" cy="1325563"/>
          </a:xfrm>
        </p:spPr>
        <p:txBody>
          <a:bodyPr/>
          <a:lstStyle/>
          <a:p>
            <a:r>
              <a:rPr lang="en-US"/>
              <a:t>Motivating Scenario: </a:t>
            </a:r>
            <a:br>
              <a:rPr lang="en-US"/>
            </a:br>
            <a:r>
              <a:rPr lang="en-US"/>
              <a:t>Mandel et al.</a:t>
            </a:r>
            <a:endParaRPr lang="en-US" dirty="0"/>
          </a:p>
        </p:txBody>
      </p:sp>
      <p:sp>
        <p:nvSpPr>
          <p:cNvPr id="3" name="Content Placeholder 2">
            <a:extLst>
              <a:ext uri="{FF2B5EF4-FFF2-40B4-BE49-F238E27FC236}">
                <a16:creationId xmlns:a16="http://schemas.microsoft.com/office/drawing/2014/main" id="{72776AA6-96AE-C641-8316-47E14290E64F}"/>
              </a:ext>
            </a:extLst>
          </p:cNvPr>
          <p:cNvSpPr>
            <a:spLocks noGrp="1"/>
          </p:cNvSpPr>
          <p:nvPr>
            <p:ph sz="half" idx="1"/>
          </p:nvPr>
        </p:nvSpPr>
        <p:spPr>
          <a:xfrm>
            <a:off x="274320" y="1825625"/>
            <a:ext cx="4240530" cy="4351338"/>
          </a:xfrm>
        </p:spPr>
        <p:txBody>
          <a:bodyPr/>
          <a:lstStyle/>
          <a:p>
            <a:r>
              <a:rPr lang="en-US" baseline="30000"/>
              <a:t>238</a:t>
            </a:r>
            <a:r>
              <a:rPr lang="en-US"/>
              <a:t>U(n, </a:t>
            </a:r>
            <a:r>
              <a:rPr lang="en-US">
                <a:sym typeface="Symbol" pitchFamily="2" charset="2"/>
              </a:rPr>
              <a:t></a:t>
            </a:r>
            <a:r>
              <a:rPr lang="en-US"/>
              <a:t>)</a:t>
            </a:r>
            <a:r>
              <a:rPr lang="en-US" baseline="30000"/>
              <a:t>239</a:t>
            </a:r>
            <a:r>
              <a:rPr lang="en-US"/>
              <a:t>U</a:t>
            </a:r>
            <a:r>
              <a:rPr lang="en-US">
                <a:sym typeface="Symbol" pitchFamily="2" charset="2"/>
              </a:rPr>
              <a:t></a:t>
            </a:r>
            <a:r>
              <a:rPr lang="en-US" baseline="30000">
                <a:sym typeface="Symbol" pitchFamily="2" charset="2"/>
              </a:rPr>
              <a:t></a:t>
            </a:r>
            <a:r>
              <a:rPr lang="en-US"/>
              <a:t> </a:t>
            </a:r>
            <a:r>
              <a:rPr lang="en-US" baseline="30000"/>
              <a:t>239</a:t>
            </a:r>
            <a:r>
              <a:rPr lang="en-US"/>
              <a:t>Np</a:t>
            </a:r>
          </a:p>
          <a:p>
            <a:r>
              <a:rPr lang="en-US" baseline="30000"/>
              <a:t>235</a:t>
            </a:r>
            <a:r>
              <a:rPr lang="en-US"/>
              <a:t>U(n, fission)</a:t>
            </a:r>
            <a:r>
              <a:rPr lang="en-US">
                <a:sym typeface="Symbol" pitchFamily="2" charset="2"/>
              </a:rPr>
              <a:t> FP</a:t>
            </a:r>
            <a:r>
              <a:rPr lang="en-US" baseline="-25000">
                <a:sym typeface="Symbol" pitchFamily="2" charset="2"/>
              </a:rPr>
              <a:t>1</a:t>
            </a:r>
            <a:r>
              <a:rPr lang="en-US">
                <a:sym typeface="Symbol" pitchFamily="2" charset="2"/>
              </a:rPr>
              <a:t>, FP</a:t>
            </a:r>
            <a:r>
              <a:rPr lang="en-US" baseline="-25000">
                <a:sym typeface="Symbol" pitchFamily="2" charset="2"/>
              </a:rPr>
              <a:t>2</a:t>
            </a:r>
          </a:p>
          <a:p>
            <a:pPr lvl="1"/>
            <a:endParaRPr lang="en-US" dirty="0"/>
          </a:p>
        </p:txBody>
      </p:sp>
      <p:pic>
        <p:nvPicPr>
          <p:cNvPr id="6" name="Content Placeholder 5">
            <a:extLst>
              <a:ext uri="{FF2B5EF4-FFF2-40B4-BE49-F238E27FC236}">
                <a16:creationId xmlns:a16="http://schemas.microsoft.com/office/drawing/2014/main" id="{7FA9D463-BF30-7C4A-A59C-819F64D71113}"/>
              </a:ext>
            </a:extLst>
          </p:cNvPr>
          <p:cNvPicPr>
            <a:picLocks noGrp="1" noChangeAspect="1"/>
          </p:cNvPicPr>
          <p:nvPr>
            <p:ph sz="half" idx="2"/>
          </p:nvPr>
        </p:nvPicPr>
        <p:blipFill>
          <a:blip r:embed="rId3"/>
          <a:stretch>
            <a:fillRect/>
          </a:stretch>
        </p:blipFill>
        <p:spPr>
          <a:xfrm>
            <a:off x="0" y="3558331"/>
            <a:ext cx="7189500" cy="3185410"/>
          </a:xfrm>
          <a:prstGeom prst="rect">
            <a:avLst/>
          </a:prstGeom>
        </p:spPr>
      </p:pic>
      <p:pic>
        <p:nvPicPr>
          <p:cNvPr id="5" name="Picture 4">
            <a:extLst>
              <a:ext uri="{FF2B5EF4-FFF2-40B4-BE49-F238E27FC236}">
                <a16:creationId xmlns:a16="http://schemas.microsoft.com/office/drawing/2014/main" id="{E4602370-2A77-664D-937F-78D5D77FD535}"/>
              </a:ext>
            </a:extLst>
          </p:cNvPr>
          <p:cNvPicPr>
            <a:picLocks noChangeAspect="1"/>
          </p:cNvPicPr>
          <p:nvPr/>
        </p:nvPicPr>
        <p:blipFill>
          <a:blip r:embed="rId4"/>
          <a:stretch>
            <a:fillRect/>
          </a:stretch>
        </p:blipFill>
        <p:spPr>
          <a:xfrm>
            <a:off x="274320" y="2859831"/>
            <a:ext cx="5156200" cy="698500"/>
          </a:xfrm>
          <a:prstGeom prst="rect">
            <a:avLst/>
          </a:prstGeom>
        </p:spPr>
      </p:pic>
      <p:graphicFrame>
        <p:nvGraphicFramePr>
          <p:cNvPr id="8" name="Content Placeholder 5">
            <a:extLst>
              <a:ext uri="{FF2B5EF4-FFF2-40B4-BE49-F238E27FC236}">
                <a16:creationId xmlns:a16="http://schemas.microsoft.com/office/drawing/2014/main" id="{58D3CDC7-2866-7A42-B461-6C2B8E384BA1}"/>
              </a:ext>
            </a:extLst>
          </p:cNvPr>
          <p:cNvGraphicFramePr>
            <a:graphicFrameLocks/>
          </p:cNvGraphicFramePr>
          <p:nvPr>
            <p:extLst>
              <p:ext uri="{D42A27DB-BD31-4B8C-83A1-F6EECF244321}">
                <p14:modId xmlns:p14="http://schemas.microsoft.com/office/powerpoint/2010/main" val="3024942325"/>
              </p:ext>
            </p:extLst>
          </p:nvPr>
        </p:nvGraphicFramePr>
        <p:xfrm>
          <a:off x="7209233" y="486979"/>
          <a:ext cx="1798706" cy="2450470"/>
        </p:xfrm>
        <a:graphic>
          <a:graphicData uri="http://schemas.openxmlformats.org/drawingml/2006/table">
            <a:tbl>
              <a:tblPr firstRow="1" firstCol="1" bandRow="1">
                <a:tableStyleId>{21E4AEA4-8DFA-4A89-87EB-49C32662AFE0}</a:tableStyleId>
              </a:tblPr>
              <a:tblGrid>
                <a:gridCol w="899353">
                  <a:extLst>
                    <a:ext uri="{9D8B030D-6E8A-4147-A177-3AD203B41FA5}">
                      <a16:colId xmlns:a16="http://schemas.microsoft.com/office/drawing/2014/main" val="2050643785"/>
                    </a:ext>
                  </a:extLst>
                </a:gridCol>
                <a:gridCol w="899353">
                  <a:extLst>
                    <a:ext uri="{9D8B030D-6E8A-4147-A177-3AD203B41FA5}">
                      <a16:colId xmlns:a16="http://schemas.microsoft.com/office/drawing/2014/main" val="4251190701"/>
                    </a:ext>
                  </a:extLst>
                </a:gridCol>
              </a:tblGrid>
              <a:tr h="244983">
                <a:tc>
                  <a:txBody>
                    <a:bodyPr/>
                    <a:lstStyle/>
                    <a:p>
                      <a:pPr marL="0" marR="0" algn="ctr" hangingPunct="0">
                        <a:lnSpc>
                          <a:spcPct val="150000"/>
                        </a:lnSpc>
                        <a:spcBef>
                          <a:spcPts val="0"/>
                        </a:spcBef>
                        <a:spcAft>
                          <a:spcPts val="0"/>
                        </a:spcAft>
                      </a:pPr>
                      <a:r>
                        <a:rPr lang="en-US" sz="1200">
                          <a:effectLst/>
                        </a:rPr>
                        <a:t>Nuclide</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Energy [keV]</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966722637"/>
                  </a:ext>
                </a:extLst>
              </a:tr>
              <a:tr h="245031">
                <a:tc>
                  <a:txBody>
                    <a:bodyPr/>
                    <a:lstStyle/>
                    <a:p>
                      <a:pPr marL="0" marR="0" algn="ctr" hangingPunct="0">
                        <a:lnSpc>
                          <a:spcPct val="150000"/>
                        </a:lnSpc>
                        <a:spcBef>
                          <a:spcPts val="0"/>
                        </a:spcBef>
                        <a:spcAft>
                          <a:spcPts val="0"/>
                        </a:spcAft>
                      </a:pPr>
                      <a:r>
                        <a:rPr lang="en-US" sz="1200" baseline="30000">
                          <a:effectLst/>
                        </a:rPr>
                        <a:t>239</a:t>
                      </a:r>
                      <a:r>
                        <a:rPr lang="en-US" sz="120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105</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486030342"/>
                  </a:ext>
                </a:extLst>
              </a:tr>
              <a:tr h="245031">
                <a:tc>
                  <a:txBody>
                    <a:bodyPr/>
                    <a:lstStyle/>
                    <a:p>
                      <a:pPr marL="0" marR="0" algn="ctr" hangingPunct="0">
                        <a:lnSpc>
                          <a:spcPct val="150000"/>
                        </a:lnSpc>
                        <a:spcBef>
                          <a:spcPts val="0"/>
                        </a:spcBef>
                        <a:spcAft>
                          <a:spcPts val="0"/>
                        </a:spcAft>
                      </a:pPr>
                      <a:r>
                        <a:rPr lang="en-US" sz="1200" baseline="30000">
                          <a:effectLst/>
                        </a:rPr>
                        <a:t>239</a:t>
                      </a:r>
                      <a:r>
                        <a:rPr lang="en-US" sz="120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210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653752990"/>
                  </a:ext>
                </a:extLst>
              </a:tr>
              <a:tr h="245031">
                <a:tc>
                  <a:txBody>
                    <a:bodyPr/>
                    <a:lstStyle/>
                    <a:p>
                      <a:pPr marL="0" marR="0" algn="ctr" hangingPunct="0">
                        <a:lnSpc>
                          <a:spcPct val="150000"/>
                        </a:lnSpc>
                        <a:spcBef>
                          <a:spcPts val="0"/>
                        </a:spcBef>
                        <a:spcAft>
                          <a:spcPts val="0"/>
                        </a:spcAft>
                      </a:pPr>
                      <a:r>
                        <a:rPr lang="en-US" sz="1200" baseline="30000">
                          <a:effectLst/>
                        </a:rPr>
                        <a:t>239</a:t>
                      </a:r>
                      <a:r>
                        <a:rPr lang="en-US" sz="1200">
                          <a:effectLst/>
                        </a:rPr>
                        <a:t>Np</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278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54472153"/>
                  </a:ext>
                </a:extLst>
              </a:tr>
              <a:tr h="245031">
                <a:tc>
                  <a:txBody>
                    <a:bodyPr/>
                    <a:lstStyle/>
                    <a:p>
                      <a:pPr marL="0" marR="0" algn="ctr" hangingPunct="0">
                        <a:lnSpc>
                          <a:spcPct val="150000"/>
                        </a:lnSpc>
                        <a:spcBef>
                          <a:spcPts val="0"/>
                        </a:spcBef>
                        <a:spcAft>
                          <a:spcPts val="0"/>
                        </a:spcAft>
                      </a:pPr>
                      <a:r>
                        <a:rPr lang="en-US" sz="1200" baseline="30000">
                          <a:effectLst/>
                        </a:rPr>
                        <a:t>99</a:t>
                      </a:r>
                      <a:r>
                        <a:rPr lang="en-US" sz="1200">
                          <a:effectLst/>
                        </a:rPr>
                        <a:t>Mo</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140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763050931"/>
                  </a:ext>
                </a:extLst>
              </a:tr>
              <a:tr h="245031">
                <a:tc>
                  <a:txBody>
                    <a:bodyPr/>
                    <a:lstStyle/>
                    <a:p>
                      <a:pPr marL="0" marR="0" algn="ctr" hangingPunct="0">
                        <a:lnSpc>
                          <a:spcPct val="150000"/>
                        </a:lnSpc>
                        <a:spcBef>
                          <a:spcPts val="0"/>
                        </a:spcBef>
                        <a:spcAft>
                          <a:spcPts val="0"/>
                        </a:spcAft>
                      </a:pPr>
                      <a:r>
                        <a:rPr lang="en-US" sz="1200" baseline="30000">
                          <a:effectLst/>
                        </a:rPr>
                        <a:t>133</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530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664549304"/>
                  </a:ext>
                </a:extLst>
              </a:tr>
              <a:tr h="245031">
                <a:tc>
                  <a:txBody>
                    <a:bodyPr/>
                    <a:lstStyle/>
                    <a:p>
                      <a:pPr marL="0" marR="0" algn="ctr" hangingPunct="0">
                        <a:lnSpc>
                          <a:spcPct val="150000"/>
                        </a:lnSpc>
                        <a:spcBef>
                          <a:spcPts val="0"/>
                        </a:spcBef>
                        <a:spcAft>
                          <a:spcPts val="0"/>
                        </a:spcAft>
                      </a:pPr>
                      <a:r>
                        <a:rPr lang="en-US" sz="1200" baseline="30000">
                          <a:effectLst/>
                        </a:rPr>
                        <a:t>91</a:t>
                      </a:r>
                      <a:r>
                        <a:rPr lang="en-US" sz="1200">
                          <a:effectLst/>
                        </a:rPr>
                        <a:t>Y</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556</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303836508"/>
                  </a:ext>
                </a:extLst>
              </a:tr>
              <a:tr h="245031">
                <a:tc>
                  <a:txBody>
                    <a:bodyPr/>
                    <a:lstStyle/>
                    <a:p>
                      <a:pPr marL="0" marR="0" algn="ctr" hangingPunct="0">
                        <a:lnSpc>
                          <a:spcPct val="150000"/>
                        </a:lnSpc>
                        <a:spcBef>
                          <a:spcPts val="0"/>
                        </a:spcBef>
                        <a:spcAft>
                          <a:spcPts val="0"/>
                        </a:spcAft>
                      </a:pPr>
                      <a:r>
                        <a:rPr lang="en-US" sz="1200" baseline="30000">
                          <a:effectLst/>
                        </a:rPr>
                        <a:t>97</a:t>
                      </a:r>
                      <a:r>
                        <a:rPr lang="en-US" sz="1200">
                          <a:effectLst/>
                        </a:rPr>
                        <a:t>Nb</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658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738848165"/>
                  </a:ext>
                </a:extLst>
              </a:tr>
              <a:tr h="245031">
                <a:tc>
                  <a:txBody>
                    <a:bodyPr/>
                    <a:lstStyle/>
                    <a:p>
                      <a:pPr marL="0" marR="0" algn="ctr" hangingPunct="0">
                        <a:lnSpc>
                          <a:spcPct val="150000"/>
                        </a:lnSpc>
                        <a:spcBef>
                          <a:spcPts val="0"/>
                        </a:spcBef>
                        <a:spcAft>
                          <a:spcPts val="0"/>
                        </a:spcAft>
                      </a:pPr>
                      <a:r>
                        <a:rPr lang="en-US" sz="1200" baseline="30000">
                          <a:effectLst/>
                        </a:rPr>
                        <a:t>97</a:t>
                      </a:r>
                      <a:r>
                        <a:rPr lang="en-US" sz="1200">
                          <a:effectLst/>
                        </a:rPr>
                        <a:t>Nb</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a:effectLst/>
                        </a:rPr>
                        <a:t>743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1180046365"/>
                  </a:ext>
                </a:extLst>
              </a:tr>
              <a:tr h="245031">
                <a:tc>
                  <a:txBody>
                    <a:bodyPr/>
                    <a:lstStyle/>
                    <a:p>
                      <a:pPr marL="0" marR="0" algn="ctr" hangingPunct="0">
                        <a:lnSpc>
                          <a:spcPct val="150000"/>
                        </a:lnSpc>
                        <a:spcBef>
                          <a:spcPts val="0"/>
                        </a:spcBef>
                        <a:spcAft>
                          <a:spcPts val="0"/>
                        </a:spcAft>
                      </a:pPr>
                      <a:r>
                        <a:rPr lang="en-US" sz="1200" baseline="30000">
                          <a:effectLst/>
                        </a:rPr>
                        <a:t>132</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773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877318071"/>
                  </a:ext>
                </a:extLst>
              </a:tr>
            </a:tbl>
          </a:graphicData>
        </a:graphic>
      </p:graphicFrame>
      <p:pic>
        <p:nvPicPr>
          <p:cNvPr id="9" name="Picture 8">
            <a:extLst>
              <a:ext uri="{FF2B5EF4-FFF2-40B4-BE49-F238E27FC236}">
                <a16:creationId xmlns:a16="http://schemas.microsoft.com/office/drawing/2014/main" id="{C6C41589-E392-6D4C-8214-1EB105819953}"/>
              </a:ext>
            </a:extLst>
          </p:cNvPr>
          <p:cNvPicPr>
            <a:picLocks noChangeAspect="1"/>
          </p:cNvPicPr>
          <p:nvPr/>
        </p:nvPicPr>
        <p:blipFill>
          <a:blip r:embed="rId5"/>
          <a:stretch>
            <a:fillRect/>
          </a:stretch>
        </p:blipFill>
        <p:spPr>
          <a:xfrm>
            <a:off x="4277671" y="887436"/>
            <a:ext cx="2931562" cy="2117480"/>
          </a:xfrm>
          <a:prstGeom prst="rect">
            <a:avLst/>
          </a:prstGeom>
        </p:spPr>
      </p:pic>
      <p:sp>
        <p:nvSpPr>
          <p:cNvPr id="7" name="Slide Number Placeholder 6">
            <a:extLst>
              <a:ext uri="{FF2B5EF4-FFF2-40B4-BE49-F238E27FC236}">
                <a16:creationId xmlns:a16="http://schemas.microsoft.com/office/drawing/2014/main" id="{CFB26F12-527B-5843-A621-FCD8373CBCFB}"/>
              </a:ext>
            </a:extLst>
          </p:cNvPr>
          <p:cNvSpPr>
            <a:spLocks noGrp="1"/>
          </p:cNvSpPr>
          <p:nvPr>
            <p:ph type="sldNum" sz="quarter" idx="12"/>
          </p:nvPr>
        </p:nvSpPr>
        <p:spPr/>
        <p:txBody>
          <a:bodyPr/>
          <a:lstStyle/>
          <a:p>
            <a:fld id="{3F94819F-C7AC-144E-8DAF-0D1659607E0C}" type="slidenum">
              <a:rPr lang="en-US" smtClean="0"/>
              <a:t>5</a:t>
            </a:fld>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D8E3492-9B9E-CF4B-B206-7EEC70A471ED}"/>
                  </a:ext>
                </a:extLst>
              </p:cNvPr>
              <p:cNvSpPr txBox="1"/>
              <p:nvPr/>
            </p:nvSpPr>
            <p:spPr>
              <a:xfrm>
                <a:off x="7412464" y="3082270"/>
                <a:ext cx="1313052" cy="6978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𝐴</m:t>
                              </m:r>
                            </m:e>
                            <m:sub>
                              <m:r>
                                <a:rPr lang="en-US" i="1">
                                  <a:latin typeface="Cambria Math" panose="02040503050406030204" pitchFamily="18" charset="0"/>
                                </a:rPr>
                                <m:t>𝑗</m:t>
                              </m:r>
                            </m:sub>
                            <m:sup>
                              <m:r>
                                <a:rPr lang="en-US" i="1">
                                  <a:latin typeface="Cambria Math" panose="02040503050406030204" pitchFamily="18" charset="0"/>
                                </a:rPr>
                                <m:t>𝑦</m:t>
                              </m:r>
                            </m:sup>
                          </m:sSubSup>
                        </m:num>
                        <m:den>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𝑘</m:t>
                              </m:r>
                            </m:sub>
                            <m:sup>
                              <m:r>
                                <a:rPr lang="en-US" b="0" i="1" smtClean="0">
                                  <a:latin typeface="Cambria Math" panose="02040503050406030204" pitchFamily="18" charset="0"/>
                                </a:rPr>
                                <m:t>𝑦</m:t>
                              </m:r>
                            </m:sup>
                          </m:sSubSup>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−238</m:t>
                              </m:r>
                            </m:sub>
                          </m:sSub>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𝑈</m:t>
                              </m:r>
                              <m:r>
                                <a:rPr lang="en-US" b="0" i="1" smtClean="0">
                                  <a:latin typeface="Cambria Math" panose="02040503050406030204" pitchFamily="18" charset="0"/>
                                  <a:ea typeface="Cambria Math" panose="02040503050406030204" pitchFamily="18" charset="0"/>
                                </a:rPr>
                                <m:t>−235</m:t>
                              </m:r>
                            </m:sub>
                          </m:sSub>
                        </m:den>
                      </m:f>
                    </m:oMath>
                  </m:oMathPara>
                </a14:m>
                <a:endParaRPr lang="en-US" dirty="0"/>
              </a:p>
            </p:txBody>
          </p:sp>
        </mc:Choice>
        <mc:Fallback>
          <p:sp>
            <p:nvSpPr>
              <p:cNvPr id="10" name="TextBox 9">
                <a:extLst>
                  <a:ext uri="{FF2B5EF4-FFF2-40B4-BE49-F238E27FC236}">
                    <a16:creationId xmlns:a16="http://schemas.microsoft.com/office/drawing/2014/main" id="{FD8E3492-9B9E-CF4B-B206-7EEC70A471ED}"/>
                  </a:ext>
                </a:extLst>
              </p:cNvPr>
              <p:cNvSpPr txBox="1">
                <a:spLocks noRot="1" noChangeAspect="1" noMove="1" noResize="1" noEditPoints="1" noAdjustHandles="1" noChangeArrowheads="1" noChangeShapeType="1" noTextEdit="1"/>
              </p:cNvSpPr>
              <p:nvPr/>
            </p:nvSpPr>
            <p:spPr>
              <a:xfrm>
                <a:off x="7412464" y="3082270"/>
                <a:ext cx="1313052" cy="697883"/>
              </a:xfrm>
              <a:prstGeom prst="rect">
                <a:avLst/>
              </a:prstGeom>
              <a:blipFill>
                <a:blip r:embed="rId6"/>
                <a:stretch>
                  <a:fillRect l="-3846" b="-5357"/>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7897346-F33C-3F48-BD70-48C50DA814BF}"/>
              </a:ext>
            </a:extLst>
          </p:cNvPr>
          <p:cNvCxnSpPr>
            <a:stCxn id="5" idx="3"/>
          </p:cNvCxnSpPr>
          <p:nvPr/>
        </p:nvCxnSpPr>
        <p:spPr>
          <a:xfrm>
            <a:off x="5430520" y="3209081"/>
            <a:ext cx="19819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29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D19F-EC5C-A846-8A53-C430BA7920A4}"/>
              </a:ext>
            </a:extLst>
          </p:cNvPr>
          <p:cNvSpPr>
            <a:spLocks noGrp="1"/>
          </p:cNvSpPr>
          <p:nvPr>
            <p:ph type="title"/>
          </p:nvPr>
        </p:nvSpPr>
        <p:spPr/>
        <p:txBody>
          <a:bodyPr/>
          <a:lstStyle/>
          <a:p>
            <a:r>
              <a:rPr lang="en-US" dirty="0"/>
              <a:t>Note on computational complexity</a:t>
            </a:r>
          </a:p>
        </p:txBody>
      </p:sp>
      <p:graphicFrame>
        <p:nvGraphicFramePr>
          <p:cNvPr id="5" name="Content Placeholder 4">
            <a:extLst>
              <a:ext uri="{FF2B5EF4-FFF2-40B4-BE49-F238E27FC236}">
                <a16:creationId xmlns:a16="http://schemas.microsoft.com/office/drawing/2014/main" id="{7075A8DB-0ED7-DA49-8CED-815BE14BD034}"/>
              </a:ext>
            </a:extLst>
          </p:cNvPr>
          <p:cNvGraphicFramePr>
            <a:graphicFrameLocks noGrp="1"/>
          </p:cNvGraphicFramePr>
          <p:nvPr>
            <p:ph idx="1"/>
            <p:extLst>
              <p:ext uri="{D42A27DB-BD31-4B8C-83A1-F6EECF244321}">
                <p14:modId xmlns:p14="http://schemas.microsoft.com/office/powerpoint/2010/main" val="2225150352"/>
              </p:ext>
            </p:extLst>
          </p:nvPr>
        </p:nvGraphicFramePr>
        <p:xfrm>
          <a:off x="628650" y="1825625"/>
          <a:ext cx="8027988" cy="2225040"/>
        </p:xfrm>
        <a:graphic>
          <a:graphicData uri="http://schemas.openxmlformats.org/drawingml/2006/table">
            <a:tbl>
              <a:tblPr firstRow="1" bandRow="1">
                <a:tableStyleId>{21E4AEA4-8DFA-4A89-87EB-49C32662AFE0}</a:tableStyleId>
              </a:tblPr>
              <a:tblGrid>
                <a:gridCol w="2770188">
                  <a:extLst>
                    <a:ext uri="{9D8B030D-6E8A-4147-A177-3AD203B41FA5}">
                      <a16:colId xmlns:a16="http://schemas.microsoft.com/office/drawing/2014/main" val="3824248863"/>
                    </a:ext>
                  </a:extLst>
                </a:gridCol>
                <a:gridCol w="2628900">
                  <a:extLst>
                    <a:ext uri="{9D8B030D-6E8A-4147-A177-3AD203B41FA5}">
                      <a16:colId xmlns:a16="http://schemas.microsoft.com/office/drawing/2014/main" val="2904057174"/>
                    </a:ext>
                  </a:extLst>
                </a:gridCol>
                <a:gridCol w="2628900">
                  <a:extLst>
                    <a:ext uri="{9D8B030D-6E8A-4147-A177-3AD203B41FA5}">
                      <a16:colId xmlns:a16="http://schemas.microsoft.com/office/drawing/2014/main" val="1494297314"/>
                    </a:ext>
                  </a:extLst>
                </a:gridCol>
              </a:tblGrid>
              <a:tr h="370840">
                <a:tc>
                  <a:txBody>
                    <a:bodyPr/>
                    <a:lstStyle/>
                    <a:p>
                      <a:r>
                        <a:rPr lang="en-US" dirty="0"/>
                        <a:t>Algorithm</a:t>
                      </a:r>
                    </a:p>
                  </a:txBody>
                  <a:tcPr/>
                </a:tc>
                <a:tc>
                  <a:txBody>
                    <a:bodyPr/>
                    <a:lstStyle/>
                    <a:p>
                      <a:r>
                        <a:rPr lang="en-US" dirty="0"/>
                        <a:t>Training Complexity</a:t>
                      </a:r>
                    </a:p>
                  </a:txBody>
                  <a:tcPr/>
                </a:tc>
                <a:tc>
                  <a:txBody>
                    <a:bodyPr/>
                    <a:lstStyle/>
                    <a:p>
                      <a:r>
                        <a:rPr lang="en-US" dirty="0"/>
                        <a:t>Prediction Complexity</a:t>
                      </a:r>
                    </a:p>
                  </a:txBody>
                  <a:tcPr/>
                </a:tc>
                <a:extLst>
                  <a:ext uri="{0D108BD9-81ED-4DB2-BD59-A6C34878D82A}">
                    <a16:rowId xmlns:a16="http://schemas.microsoft.com/office/drawing/2014/main" val="3306867485"/>
                  </a:ext>
                </a:extLst>
              </a:tr>
              <a:tr h="370840">
                <a:tc>
                  <a:txBody>
                    <a:bodyPr/>
                    <a:lstStyle/>
                    <a:p>
                      <a:r>
                        <a:rPr lang="en-US" dirty="0"/>
                        <a:t>Regularized Linear</a:t>
                      </a:r>
                    </a:p>
                  </a:txBody>
                  <a:tcPr/>
                </a:tc>
                <a:tc>
                  <a:txBody>
                    <a:bodyPr/>
                    <a:lstStyle/>
                    <a:p>
                      <a:r>
                        <a:rPr lang="en-US" dirty="0"/>
                        <a:t>O(p</a:t>
                      </a:r>
                      <a:r>
                        <a:rPr lang="en-US" baseline="30000" dirty="0"/>
                        <a:t>2</a:t>
                      </a:r>
                      <a:r>
                        <a:rPr lang="en-US" dirty="0"/>
                        <a:t>n+p</a:t>
                      </a:r>
                      <a:r>
                        <a:rPr lang="en-US" baseline="30000" dirty="0"/>
                        <a:t>3</a:t>
                      </a:r>
                      <a:r>
                        <a:rPr lang="en-US" dirty="0"/>
                        <a:t>)</a:t>
                      </a:r>
                    </a:p>
                  </a:txBody>
                  <a:tcPr/>
                </a:tc>
                <a:tc>
                  <a:txBody>
                    <a:bodyPr/>
                    <a:lstStyle/>
                    <a:p>
                      <a:r>
                        <a:rPr lang="en-US" dirty="0"/>
                        <a:t>O(p)</a:t>
                      </a:r>
                    </a:p>
                  </a:txBody>
                  <a:tcPr/>
                </a:tc>
                <a:extLst>
                  <a:ext uri="{0D108BD9-81ED-4DB2-BD59-A6C34878D82A}">
                    <a16:rowId xmlns:a16="http://schemas.microsoft.com/office/drawing/2014/main" val="3579083768"/>
                  </a:ext>
                </a:extLst>
              </a:tr>
              <a:tr h="370840">
                <a:tc>
                  <a:txBody>
                    <a:bodyPr/>
                    <a:lstStyle/>
                    <a:p>
                      <a:r>
                        <a:rPr lang="en-US" dirty="0"/>
                        <a:t>Decision Tree</a:t>
                      </a:r>
                    </a:p>
                  </a:txBody>
                  <a:tcPr/>
                </a:tc>
                <a:tc>
                  <a:txBody>
                    <a:bodyPr/>
                    <a:lstStyle/>
                    <a:p>
                      <a:r>
                        <a:rPr lang="en-US" dirty="0"/>
                        <a:t>O(</a:t>
                      </a:r>
                      <a:r>
                        <a:rPr lang="en-US" dirty="0" err="1"/>
                        <a:t>pnlog</a:t>
                      </a:r>
                      <a:r>
                        <a:rPr lang="en-US" dirty="0"/>
                        <a:t>(n)</a:t>
                      </a:r>
                      <a:r>
                        <a:rPr lang="en-US" baseline="0" dirty="0"/>
                        <a:t>)</a:t>
                      </a:r>
                      <a:endParaRPr lang="en-US" dirty="0"/>
                    </a:p>
                  </a:txBody>
                  <a:tcPr/>
                </a:tc>
                <a:tc>
                  <a:txBody>
                    <a:bodyPr/>
                    <a:lstStyle/>
                    <a:p>
                      <a:r>
                        <a:rPr lang="en-US" dirty="0"/>
                        <a:t>O(p)</a:t>
                      </a:r>
                    </a:p>
                  </a:txBody>
                  <a:tcPr/>
                </a:tc>
                <a:extLst>
                  <a:ext uri="{0D108BD9-81ED-4DB2-BD59-A6C34878D82A}">
                    <a16:rowId xmlns:a16="http://schemas.microsoft.com/office/drawing/2014/main" val="1384051863"/>
                  </a:ext>
                </a:extLst>
              </a:tr>
              <a:tr h="370840">
                <a:tc>
                  <a:txBody>
                    <a:bodyPr/>
                    <a:lstStyle/>
                    <a:p>
                      <a:r>
                        <a:rPr lang="en-US" dirty="0"/>
                        <a:t>Random Forest</a:t>
                      </a:r>
                    </a:p>
                  </a:txBody>
                  <a:tcPr/>
                </a:tc>
                <a:tc>
                  <a:txBody>
                    <a:bodyPr/>
                    <a:lstStyle/>
                    <a:p>
                      <a:r>
                        <a:rPr lang="en-US" dirty="0"/>
                        <a:t>O(</a:t>
                      </a:r>
                      <a:r>
                        <a:rPr lang="en-US" dirty="0" err="1"/>
                        <a:t>pn</a:t>
                      </a:r>
                      <a:r>
                        <a:rPr lang="en-US" baseline="-25000" dirty="0" err="1"/>
                        <a:t>trees</a:t>
                      </a:r>
                      <a:r>
                        <a:rPr lang="en-US" baseline="0" dirty="0" err="1"/>
                        <a:t>nlog</a:t>
                      </a:r>
                      <a:r>
                        <a:rPr lang="en-US" baseline="0" dirty="0"/>
                        <a:t>(n)</a:t>
                      </a:r>
                      <a:r>
                        <a:rPr lang="en-US" dirty="0"/>
                        <a:t>)/c</a:t>
                      </a:r>
                    </a:p>
                  </a:txBody>
                  <a:tcPr/>
                </a:tc>
                <a:tc>
                  <a:txBody>
                    <a:bodyPr/>
                    <a:lstStyle/>
                    <a:p>
                      <a:r>
                        <a:rPr lang="en-US" dirty="0"/>
                        <a:t>O(</a:t>
                      </a:r>
                      <a:r>
                        <a:rPr lang="en-US" dirty="0" err="1"/>
                        <a:t>pn</a:t>
                      </a:r>
                      <a:r>
                        <a:rPr lang="en-US" baseline="-25000" dirty="0" err="1"/>
                        <a:t>trees</a:t>
                      </a:r>
                      <a:r>
                        <a:rPr lang="en-US" dirty="0"/>
                        <a:t>)</a:t>
                      </a:r>
                    </a:p>
                  </a:txBody>
                  <a:tcPr/>
                </a:tc>
                <a:extLst>
                  <a:ext uri="{0D108BD9-81ED-4DB2-BD59-A6C34878D82A}">
                    <a16:rowId xmlns:a16="http://schemas.microsoft.com/office/drawing/2014/main" val="634291594"/>
                  </a:ext>
                </a:extLst>
              </a:tr>
              <a:tr h="370840">
                <a:tc>
                  <a:txBody>
                    <a:bodyPr/>
                    <a:lstStyle/>
                    <a:p>
                      <a:r>
                        <a:rPr lang="en-US" dirty="0"/>
                        <a:t>Regularized Random Forest</a:t>
                      </a:r>
                    </a:p>
                  </a:txBody>
                  <a:tcPr/>
                </a:tc>
                <a:tc>
                  <a:txBody>
                    <a:bodyPr/>
                    <a:lstStyle/>
                    <a:p>
                      <a:r>
                        <a:rPr lang="en-US" dirty="0"/>
                        <a:t>O(</a:t>
                      </a:r>
                      <a:r>
                        <a:rPr lang="en-US" baseline="0" dirty="0" err="1"/>
                        <a:t>fn</a:t>
                      </a:r>
                      <a:r>
                        <a:rPr lang="en-US" baseline="-25000" dirty="0" err="1"/>
                        <a:t>trees</a:t>
                      </a:r>
                      <a:r>
                        <a:rPr lang="en-US" baseline="0" dirty="0" err="1"/>
                        <a:t>nd</a:t>
                      </a:r>
                      <a:r>
                        <a:rPr lang="en-US" baseline="0" dirty="0"/>
                        <a:t>)/c</a:t>
                      </a:r>
                      <a:endParaRPr lang="en-US" dirty="0"/>
                    </a:p>
                  </a:txBody>
                  <a:tcPr/>
                </a:tc>
                <a:tc>
                  <a:txBody>
                    <a:bodyPr/>
                    <a:lstStyle/>
                    <a:p>
                      <a:r>
                        <a:rPr lang="en-US" dirty="0"/>
                        <a:t>O(</a:t>
                      </a:r>
                      <a:r>
                        <a:rPr lang="en-US" dirty="0" err="1"/>
                        <a:t>pn</a:t>
                      </a:r>
                      <a:r>
                        <a:rPr lang="en-US" baseline="-25000" dirty="0" err="1"/>
                        <a:t>trees</a:t>
                      </a:r>
                      <a:r>
                        <a:rPr lang="en-US" baseline="0" dirty="0"/>
                        <a:t>)</a:t>
                      </a:r>
                    </a:p>
                  </a:txBody>
                  <a:tcPr/>
                </a:tc>
                <a:extLst>
                  <a:ext uri="{0D108BD9-81ED-4DB2-BD59-A6C34878D82A}">
                    <a16:rowId xmlns:a16="http://schemas.microsoft.com/office/drawing/2014/main" val="1469351551"/>
                  </a:ext>
                </a:extLst>
              </a:tr>
              <a:tr h="370840">
                <a:tc>
                  <a:txBody>
                    <a:bodyPr/>
                    <a:lstStyle/>
                    <a:p>
                      <a:r>
                        <a:rPr lang="en-US" dirty="0"/>
                        <a:t>Adaptively Boosted Forest</a:t>
                      </a:r>
                    </a:p>
                  </a:txBody>
                  <a:tcPr/>
                </a:tc>
                <a:tc>
                  <a:txBody>
                    <a:bodyPr/>
                    <a:lstStyle/>
                    <a:p>
                      <a:r>
                        <a:rPr lang="en-US" dirty="0"/>
                        <a:t>O(</a:t>
                      </a:r>
                      <a:r>
                        <a:rPr lang="en-US" baseline="0" dirty="0" err="1"/>
                        <a:t>pn</a:t>
                      </a:r>
                      <a:r>
                        <a:rPr lang="en-US" baseline="-25000" dirty="0" err="1"/>
                        <a:t>trees</a:t>
                      </a:r>
                      <a:r>
                        <a:rPr lang="en-US" baseline="0" dirty="0" err="1"/>
                        <a:t>nlog</a:t>
                      </a:r>
                      <a:r>
                        <a:rPr lang="en-US" baseline="0" dirty="0"/>
                        <a:t>(n))</a:t>
                      </a:r>
                      <a:endParaRPr lang="en-US" dirty="0"/>
                    </a:p>
                  </a:txBody>
                  <a:tcPr/>
                </a:tc>
                <a:tc>
                  <a:txBody>
                    <a:bodyPr/>
                    <a:lstStyle/>
                    <a:p>
                      <a:r>
                        <a:rPr lang="en-US" baseline="0" dirty="0"/>
                        <a:t>O(</a:t>
                      </a:r>
                      <a:r>
                        <a:rPr lang="en-US" baseline="0" dirty="0" err="1"/>
                        <a:t>pn</a:t>
                      </a:r>
                      <a:r>
                        <a:rPr lang="en-US" baseline="-25000" dirty="0" err="1"/>
                        <a:t>trees</a:t>
                      </a:r>
                      <a:r>
                        <a:rPr lang="en-US" baseline="0" dirty="0"/>
                        <a:t>)</a:t>
                      </a:r>
                    </a:p>
                  </a:txBody>
                  <a:tcPr/>
                </a:tc>
                <a:extLst>
                  <a:ext uri="{0D108BD9-81ED-4DB2-BD59-A6C34878D82A}">
                    <a16:rowId xmlns:a16="http://schemas.microsoft.com/office/drawing/2014/main" val="3919826727"/>
                  </a:ext>
                </a:extLst>
              </a:tr>
            </a:tbl>
          </a:graphicData>
        </a:graphic>
      </p:graphicFrame>
      <p:sp>
        <p:nvSpPr>
          <p:cNvPr id="4" name="Slide Number Placeholder 3">
            <a:extLst>
              <a:ext uri="{FF2B5EF4-FFF2-40B4-BE49-F238E27FC236}">
                <a16:creationId xmlns:a16="http://schemas.microsoft.com/office/drawing/2014/main" id="{FFE9F36A-1684-3544-A84F-79A9444793C0}"/>
              </a:ext>
            </a:extLst>
          </p:cNvPr>
          <p:cNvSpPr>
            <a:spLocks noGrp="1"/>
          </p:cNvSpPr>
          <p:nvPr>
            <p:ph type="sldNum" sz="quarter" idx="12"/>
          </p:nvPr>
        </p:nvSpPr>
        <p:spPr/>
        <p:txBody>
          <a:bodyPr/>
          <a:lstStyle/>
          <a:p>
            <a:fld id="{3F94819F-C7AC-144E-8DAF-0D1659607E0C}" type="slidenum">
              <a:rPr lang="en-US" smtClean="0"/>
              <a:t>50</a:t>
            </a:fld>
            <a:endParaRPr lang="en-US"/>
          </a:p>
        </p:txBody>
      </p:sp>
      <p:sp>
        <p:nvSpPr>
          <p:cNvPr id="6" name="TextBox 5">
            <a:extLst>
              <a:ext uri="{FF2B5EF4-FFF2-40B4-BE49-F238E27FC236}">
                <a16:creationId xmlns:a16="http://schemas.microsoft.com/office/drawing/2014/main" id="{3C1D72A4-9A9A-8343-9460-892DFB011F38}"/>
              </a:ext>
            </a:extLst>
          </p:cNvPr>
          <p:cNvSpPr txBox="1"/>
          <p:nvPr/>
        </p:nvSpPr>
        <p:spPr>
          <a:xfrm>
            <a:off x="628650" y="4113527"/>
            <a:ext cx="5060168" cy="2308324"/>
          </a:xfrm>
          <a:prstGeom prst="rect">
            <a:avLst/>
          </a:prstGeom>
          <a:noFill/>
        </p:spPr>
        <p:txBody>
          <a:bodyPr wrap="none" rtlCol="0">
            <a:spAutoFit/>
          </a:bodyPr>
          <a:lstStyle/>
          <a:p>
            <a:r>
              <a:rPr lang="en-US" dirty="0"/>
              <a:t>n = number of samples</a:t>
            </a:r>
          </a:p>
          <a:p>
            <a:r>
              <a:rPr lang="en-US" dirty="0"/>
              <a:t>log(n) = assumed average depth of unrestricted tree</a:t>
            </a:r>
          </a:p>
          <a:p>
            <a:r>
              <a:rPr lang="en-US" dirty="0"/>
              <a:t>p = number of features</a:t>
            </a:r>
          </a:p>
          <a:p>
            <a:r>
              <a:rPr lang="en-US" dirty="0" err="1"/>
              <a:t>n</a:t>
            </a:r>
            <a:r>
              <a:rPr lang="en-US" baseline="-25000" dirty="0" err="1"/>
              <a:t>trees</a:t>
            </a:r>
            <a:r>
              <a:rPr lang="en-US" dirty="0"/>
              <a:t> = number of trees in random forest</a:t>
            </a:r>
          </a:p>
          <a:p>
            <a:r>
              <a:rPr lang="en-US" dirty="0"/>
              <a:t>d = maximum tree depth</a:t>
            </a:r>
          </a:p>
          <a:p>
            <a:r>
              <a:rPr lang="en-US" dirty="0"/>
              <a:t>f = number of features to evaluate per node</a:t>
            </a:r>
          </a:p>
          <a:p>
            <a:r>
              <a:rPr lang="en-US" dirty="0"/>
              <a:t>c = number of available processors</a:t>
            </a:r>
          </a:p>
          <a:p>
            <a:endParaRPr lang="en-US" dirty="0"/>
          </a:p>
        </p:txBody>
      </p:sp>
      <p:sp>
        <p:nvSpPr>
          <p:cNvPr id="7" name="TextBox 6">
            <a:extLst>
              <a:ext uri="{FF2B5EF4-FFF2-40B4-BE49-F238E27FC236}">
                <a16:creationId xmlns:a16="http://schemas.microsoft.com/office/drawing/2014/main" id="{C5C4CF72-50DC-2544-860E-645AF9FC90FC}"/>
              </a:ext>
            </a:extLst>
          </p:cNvPr>
          <p:cNvSpPr txBox="1"/>
          <p:nvPr/>
        </p:nvSpPr>
        <p:spPr>
          <a:xfrm>
            <a:off x="628650" y="6231264"/>
            <a:ext cx="6812442" cy="523220"/>
          </a:xfrm>
          <a:prstGeom prst="rect">
            <a:avLst/>
          </a:prstGeom>
          <a:noFill/>
        </p:spPr>
        <p:txBody>
          <a:bodyPr wrap="none" rtlCol="0">
            <a:spAutoFit/>
          </a:bodyPr>
          <a:lstStyle/>
          <a:p>
            <a:r>
              <a:rPr lang="en-US" sz="1400" dirty="0">
                <a:hlinkClick r:id="rId2"/>
              </a:rPr>
              <a:t>www.thekerneltrip.com/machine/learning/computational-complexity-learning-algorithms/</a:t>
            </a:r>
            <a:endParaRPr lang="en-US" sz="1400" dirty="0"/>
          </a:p>
          <a:p>
            <a:r>
              <a:rPr lang="en-US" sz="1400" dirty="0"/>
              <a:t>April 16</a:t>
            </a:r>
            <a:r>
              <a:rPr lang="en-US" sz="1400" baseline="30000" dirty="0"/>
              <a:t>th</a:t>
            </a:r>
            <a:r>
              <a:rPr lang="en-US" sz="1400" dirty="0"/>
              <a:t>, 2018.</a:t>
            </a:r>
          </a:p>
        </p:txBody>
      </p:sp>
    </p:spTree>
    <p:extLst>
      <p:ext uri="{BB962C8B-B14F-4D97-AF65-F5344CB8AC3E}">
        <p14:creationId xmlns:p14="http://schemas.microsoft.com/office/powerpoint/2010/main" val="2010945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2FFD-4FCB-854C-B22B-9BEB490BB255}"/>
              </a:ext>
            </a:extLst>
          </p:cNvPr>
          <p:cNvSpPr>
            <a:spLocks noGrp="1"/>
          </p:cNvSpPr>
          <p:nvPr>
            <p:ph type="title"/>
          </p:nvPr>
        </p:nvSpPr>
        <p:spPr/>
        <p:txBody>
          <a:bodyPr/>
          <a:lstStyle/>
          <a:p>
            <a:r>
              <a:rPr lang="en-US" dirty="0"/>
              <a:t>Scoring Metric – Mean Absolute Error (MAE)</a:t>
            </a:r>
          </a:p>
        </p:txBody>
      </p:sp>
      <p:sp>
        <p:nvSpPr>
          <p:cNvPr id="3" name="Content Placeholder 2">
            <a:extLst>
              <a:ext uri="{FF2B5EF4-FFF2-40B4-BE49-F238E27FC236}">
                <a16:creationId xmlns:a16="http://schemas.microsoft.com/office/drawing/2014/main" id="{18AE2C15-9216-A345-B2BD-428D5116690D}"/>
              </a:ext>
            </a:extLst>
          </p:cNvPr>
          <p:cNvSpPr>
            <a:spLocks noGrp="1"/>
          </p:cNvSpPr>
          <p:nvPr>
            <p:ph sz="half" idx="1"/>
          </p:nvPr>
        </p:nvSpPr>
        <p:spPr/>
        <p:txBody>
          <a:bodyPr/>
          <a:lstStyle/>
          <a:p>
            <a:r>
              <a:rPr lang="en-US" dirty="0"/>
              <a:t>Advantages of MAE over RMSE:</a:t>
            </a:r>
          </a:p>
          <a:p>
            <a:pPr lvl="1"/>
            <a:r>
              <a:rPr lang="en-US" dirty="0"/>
              <a:t>Easier to interpret</a:t>
            </a:r>
          </a:p>
          <a:p>
            <a:pPr lvl="1"/>
            <a:r>
              <a:rPr lang="en-US" dirty="0"/>
              <a:t>No dependence on sampling size</a:t>
            </a:r>
          </a:p>
          <a:p>
            <a:r>
              <a:rPr lang="en-US" dirty="0"/>
              <a:t>Disadvantages:</a:t>
            </a:r>
          </a:p>
          <a:p>
            <a:pPr lvl="1"/>
            <a:r>
              <a:rPr lang="en-US" dirty="0"/>
              <a:t>Weights small errors the same as large errors.</a:t>
            </a:r>
          </a:p>
          <a:p>
            <a:pPr lvl="1"/>
            <a:r>
              <a:rPr lang="en-US" dirty="0"/>
              <a:t>Discontinuous gradient.</a:t>
            </a:r>
          </a:p>
          <a:p>
            <a:endParaRPr lang="en-US" dirty="0"/>
          </a:p>
        </p:txBody>
      </p:sp>
      <p:sp>
        <p:nvSpPr>
          <p:cNvPr id="4" name="Content Placeholder 3">
            <a:extLst>
              <a:ext uri="{FF2B5EF4-FFF2-40B4-BE49-F238E27FC236}">
                <a16:creationId xmlns:a16="http://schemas.microsoft.com/office/drawing/2014/main" id="{A2DCE204-3444-2646-A333-C29CCE86C7A1}"/>
              </a:ext>
            </a:extLst>
          </p:cNvPr>
          <p:cNvSpPr>
            <a:spLocks noGrp="1"/>
          </p:cNvSpPr>
          <p:nvPr>
            <p:ph sz="half" idx="2"/>
          </p:nvPr>
        </p:nvSpPr>
        <p:spPr/>
        <p:txBody>
          <a:bodyPr/>
          <a:lstStyle/>
          <a:p>
            <a:r>
              <a:rPr lang="en-US" dirty="0"/>
              <a:t>Upper and lower bounds on RMSE vs MAE</a:t>
            </a:r>
          </a:p>
          <a:p>
            <a:endParaRPr lang="en-US" dirty="0"/>
          </a:p>
        </p:txBody>
      </p:sp>
      <p:pic>
        <p:nvPicPr>
          <p:cNvPr id="5" name="Content Placeholder 4">
            <a:extLst>
              <a:ext uri="{FF2B5EF4-FFF2-40B4-BE49-F238E27FC236}">
                <a16:creationId xmlns:a16="http://schemas.microsoft.com/office/drawing/2014/main" id="{280D588A-ED05-5449-A367-A43F93A792A4}"/>
              </a:ext>
            </a:extLst>
          </p:cNvPr>
          <p:cNvPicPr>
            <a:picLocks noChangeAspect="1"/>
          </p:cNvPicPr>
          <p:nvPr/>
        </p:nvPicPr>
        <p:blipFill>
          <a:blip r:embed="rId2"/>
          <a:stretch>
            <a:fillRect/>
          </a:stretch>
        </p:blipFill>
        <p:spPr>
          <a:xfrm>
            <a:off x="5302703" y="3429000"/>
            <a:ext cx="2339068" cy="1081505"/>
          </a:xfrm>
          <a:prstGeom prst="rect">
            <a:avLst/>
          </a:prstGeom>
        </p:spPr>
      </p:pic>
      <p:sp>
        <p:nvSpPr>
          <p:cNvPr id="6" name="Slide Number Placeholder 5">
            <a:extLst>
              <a:ext uri="{FF2B5EF4-FFF2-40B4-BE49-F238E27FC236}">
                <a16:creationId xmlns:a16="http://schemas.microsoft.com/office/drawing/2014/main" id="{8C2AB744-7E63-B94B-BF1A-B035DDC3A67C}"/>
              </a:ext>
            </a:extLst>
          </p:cNvPr>
          <p:cNvSpPr>
            <a:spLocks noGrp="1"/>
          </p:cNvSpPr>
          <p:nvPr>
            <p:ph type="sldNum" sz="quarter" idx="12"/>
          </p:nvPr>
        </p:nvSpPr>
        <p:spPr/>
        <p:txBody>
          <a:bodyPr/>
          <a:lstStyle/>
          <a:p>
            <a:fld id="{3F94819F-C7AC-144E-8DAF-0D1659607E0C}" type="slidenum">
              <a:rPr lang="en-US" smtClean="0"/>
              <a:t>51</a:t>
            </a:fld>
            <a:endParaRPr lang="en-US"/>
          </a:p>
        </p:txBody>
      </p:sp>
    </p:spTree>
    <p:extLst>
      <p:ext uri="{BB962C8B-B14F-4D97-AF65-F5344CB8AC3E}">
        <p14:creationId xmlns:p14="http://schemas.microsoft.com/office/powerpoint/2010/main" val="546115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BAFC214-474B-344B-A8D4-7D984042D4B4}"/>
              </a:ext>
            </a:extLst>
          </p:cNvPr>
          <p:cNvGrpSpPr/>
          <p:nvPr/>
        </p:nvGrpSpPr>
        <p:grpSpPr>
          <a:xfrm>
            <a:off x="365761" y="1251942"/>
            <a:ext cx="4114800" cy="4354116"/>
            <a:chOff x="202163" y="-4763"/>
            <a:chExt cx="5486400" cy="5805488"/>
          </a:xfrm>
        </p:grpSpPr>
        <p:pic>
          <p:nvPicPr>
            <p:cNvPr id="6" name="Picture 5" descr="C:\Users\awdre\AppData\Local\Microsoft\Windows\INetCache\Content.MSO\51C65EDF.tmp">
              <a:extLst>
                <a:ext uri="{FF2B5EF4-FFF2-40B4-BE49-F238E27FC236}">
                  <a16:creationId xmlns:a16="http://schemas.microsoft.com/office/drawing/2014/main" id="{EB8ABDC6-3152-C148-84B5-71F742D1F7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163" y="0"/>
              <a:ext cx="2743200" cy="1933575"/>
            </a:xfrm>
            <a:prstGeom prst="rect">
              <a:avLst/>
            </a:prstGeom>
            <a:noFill/>
            <a:ln>
              <a:noFill/>
            </a:ln>
          </p:spPr>
        </p:pic>
        <p:pic>
          <p:nvPicPr>
            <p:cNvPr id="7" name="Picture 6" descr="C:\Users\awdre\AppData\Local\Microsoft\Windows\INetCache\Content.MSO\FEE2B45.tmp">
              <a:extLst>
                <a:ext uri="{FF2B5EF4-FFF2-40B4-BE49-F238E27FC236}">
                  <a16:creationId xmlns:a16="http://schemas.microsoft.com/office/drawing/2014/main" id="{BAB6A39C-C70F-6C44-88AB-7E42AEDE46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45363" y="-4763"/>
              <a:ext cx="2743200" cy="1924050"/>
            </a:xfrm>
            <a:prstGeom prst="rect">
              <a:avLst/>
            </a:prstGeom>
            <a:noFill/>
            <a:ln>
              <a:noFill/>
            </a:ln>
          </p:spPr>
        </p:pic>
        <p:pic>
          <p:nvPicPr>
            <p:cNvPr id="8" name="Picture 7" descr="C:\Users\awdre\AppData\Local\Microsoft\Windows\INetCache\Content.MSO\CE5DE417.tmp">
              <a:extLst>
                <a:ext uri="{FF2B5EF4-FFF2-40B4-BE49-F238E27FC236}">
                  <a16:creationId xmlns:a16="http://schemas.microsoft.com/office/drawing/2014/main" id="{04F3302C-E271-954A-BCA7-68B06ED505D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163" y="1933575"/>
              <a:ext cx="2743200" cy="1933575"/>
            </a:xfrm>
            <a:prstGeom prst="rect">
              <a:avLst/>
            </a:prstGeom>
            <a:noFill/>
            <a:ln>
              <a:noFill/>
            </a:ln>
          </p:spPr>
        </p:pic>
        <p:pic>
          <p:nvPicPr>
            <p:cNvPr id="9" name="Picture 8" descr="C:\Users\awdre\AppData\Local\Microsoft\Windows\INetCache\Content.MSO\96299261.tmp">
              <a:extLst>
                <a:ext uri="{FF2B5EF4-FFF2-40B4-BE49-F238E27FC236}">
                  <a16:creationId xmlns:a16="http://schemas.microsoft.com/office/drawing/2014/main" id="{5A59CA03-E4AB-DA40-964C-DCAFA4CD5B3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45363" y="1938338"/>
              <a:ext cx="2743200" cy="1924050"/>
            </a:xfrm>
            <a:prstGeom prst="rect">
              <a:avLst/>
            </a:prstGeom>
            <a:noFill/>
            <a:ln>
              <a:noFill/>
            </a:ln>
          </p:spPr>
        </p:pic>
        <p:pic>
          <p:nvPicPr>
            <p:cNvPr id="10" name="Picture 9" descr="C:\Users\awdre\AppData\Local\Microsoft\Windows\INetCache\Content.MSO\F0153D3D.tmp">
              <a:extLst>
                <a:ext uri="{FF2B5EF4-FFF2-40B4-BE49-F238E27FC236}">
                  <a16:creationId xmlns:a16="http://schemas.microsoft.com/office/drawing/2014/main" id="{28E6F31F-7178-1E49-9EDC-B4FFE51EA2C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163" y="3867150"/>
              <a:ext cx="2743200" cy="1933575"/>
            </a:xfrm>
            <a:prstGeom prst="rect">
              <a:avLst/>
            </a:prstGeom>
            <a:noFill/>
            <a:ln>
              <a:noFill/>
            </a:ln>
          </p:spPr>
        </p:pic>
        <p:pic>
          <p:nvPicPr>
            <p:cNvPr id="11" name="Picture 10" descr="C:\Users\awdre\AppData\Local\Microsoft\Windows\INetCache\Content.MSO\78BF53.tmp">
              <a:extLst>
                <a:ext uri="{FF2B5EF4-FFF2-40B4-BE49-F238E27FC236}">
                  <a16:creationId xmlns:a16="http://schemas.microsoft.com/office/drawing/2014/main" id="{26457C4F-EC63-754E-A3EC-CD3735BF5D5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945363" y="3852862"/>
              <a:ext cx="2743200" cy="1924050"/>
            </a:xfrm>
            <a:prstGeom prst="rect">
              <a:avLst/>
            </a:prstGeom>
            <a:noFill/>
            <a:ln>
              <a:noFill/>
            </a:ln>
          </p:spPr>
        </p:pic>
      </p:grpSp>
      <p:pic>
        <p:nvPicPr>
          <p:cNvPr id="12" name="Picture 11" descr="C:\Users\awdre\AppData\Local\Microsoft\Windows\INetCache\Content.MSO\1A09C96F.tmp">
            <a:extLst>
              <a:ext uri="{FF2B5EF4-FFF2-40B4-BE49-F238E27FC236}">
                <a16:creationId xmlns:a16="http://schemas.microsoft.com/office/drawing/2014/main" id="{594EC94A-D71C-0D46-8086-9CA463370E0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256" y="1259087"/>
            <a:ext cx="2057400" cy="1450181"/>
          </a:xfrm>
          <a:prstGeom prst="rect">
            <a:avLst/>
          </a:prstGeom>
          <a:noFill/>
          <a:ln>
            <a:noFill/>
          </a:ln>
        </p:spPr>
      </p:pic>
      <p:pic>
        <p:nvPicPr>
          <p:cNvPr id="13" name="Picture 12" descr="C:\Users\awdre\AppData\Local\Microsoft\Windows\INetCache\Content.MSO\BE3B4455.tmp">
            <a:extLst>
              <a:ext uri="{FF2B5EF4-FFF2-40B4-BE49-F238E27FC236}">
                <a16:creationId xmlns:a16="http://schemas.microsoft.com/office/drawing/2014/main" id="{7331342D-5947-DA49-A404-ACC021CC973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6897656" y="1251942"/>
            <a:ext cx="2057400" cy="1443038"/>
          </a:xfrm>
          <a:prstGeom prst="rect">
            <a:avLst/>
          </a:prstGeom>
          <a:noFill/>
          <a:ln>
            <a:noFill/>
          </a:ln>
        </p:spPr>
      </p:pic>
      <p:pic>
        <p:nvPicPr>
          <p:cNvPr id="14" name="Picture 13" descr="C:\Users\awdre\AppData\Local\Microsoft\Windows\INetCache\Content.MSO\61EB0BF9.tmp">
            <a:extLst>
              <a:ext uri="{FF2B5EF4-FFF2-40B4-BE49-F238E27FC236}">
                <a16:creationId xmlns:a16="http://schemas.microsoft.com/office/drawing/2014/main" id="{82B9A089-E097-794A-A0CD-258A2062D914}"/>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40256" y="2693194"/>
            <a:ext cx="2057400" cy="1450181"/>
          </a:xfrm>
          <a:prstGeom prst="rect">
            <a:avLst/>
          </a:prstGeom>
          <a:noFill/>
          <a:ln>
            <a:noFill/>
          </a:ln>
        </p:spPr>
      </p:pic>
      <p:pic>
        <p:nvPicPr>
          <p:cNvPr id="15" name="Picture 14" descr="C:\Users\awdre\AppData\Local\Microsoft\Windows\INetCache\Content.MSO\4A023471.tmp">
            <a:extLst>
              <a:ext uri="{FF2B5EF4-FFF2-40B4-BE49-F238E27FC236}">
                <a16:creationId xmlns:a16="http://schemas.microsoft.com/office/drawing/2014/main" id="{D9BF5B58-965B-C34B-9AC6-5DF21F48BF7F}"/>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6897656" y="2712839"/>
            <a:ext cx="2057400" cy="1443038"/>
          </a:xfrm>
          <a:prstGeom prst="rect">
            <a:avLst/>
          </a:prstGeom>
          <a:noFill/>
          <a:ln>
            <a:noFill/>
          </a:ln>
        </p:spPr>
      </p:pic>
      <p:pic>
        <p:nvPicPr>
          <p:cNvPr id="16" name="Picture 15" descr="C:\Users\awdre\AppData\Local\Microsoft\Windows\INetCache\Content.MSO\7195784D.tmp">
            <a:extLst>
              <a:ext uri="{FF2B5EF4-FFF2-40B4-BE49-F238E27FC236}">
                <a16:creationId xmlns:a16="http://schemas.microsoft.com/office/drawing/2014/main" id="{F69FFBC8-8C57-9644-8F25-30E879BB795D}"/>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40256" y="4155877"/>
            <a:ext cx="2057400" cy="1450181"/>
          </a:xfrm>
          <a:prstGeom prst="rect">
            <a:avLst/>
          </a:prstGeom>
          <a:noFill/>
          <a:ln>
            <a:noFill/>
          </a:ln>
        </p:spPr>
      </p:pic>
      <p:pic>
        <p:nvPicPr>
          <p:cNvPr id="17" name="Picture 16" descr="C:\Users\awdre\AppData\Local\Microsoft\Windows\INetCache\Content.MSO\461EA0A7.tmp">
            <a:extLst>
              <a:ext uri="{FF2B5EF4-FFF2-40B4-BE49-F238E27FC236}">
                <a16:creationId xmlns:a16="http://schemas.microsoft.com/office/drawing/2014/main" id="{161B1497-C2DF-AD4D-B2BC-80A0307F5049}"/>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6897656" y="4145161"/>
            <a:ext cx="2057400" cy="1443038"/>
          </a:xfrm>
          <a:prstGeom prst="rect">
            <a:avLst/>
          </a:prstGeom>
          <a:noFill/>
          <a:ln>
            <a:noFill/>
          </a:ln>
        </p:spPr>
      </p:pic>
      <p:sp>
        <p:nvSpPr>
          <p:cNvPr id="18" name="Title 1">
            <a:extLst>
              <a:ext uri="{FF2B5EF4-FFF2-40B4-BE49-F238E27FC236}">
                <a16:creationId xmlns:a16="http://schemas.microsoft.com/office/drawing/2014/main" id="{CE1A6EBD-3594-1B4F-8337-C5C1E7C1E35D}"/>
              </a:ext>
            </a:extLst>
          </p:cNvPr>
          <p:cNvSpPr txBox="1">
            <a:spLocks/>
          </p:cNvSpPr>
          <p:nvPr/>
        </p:nvSpPr>
        <p:spPr>
          <a:xfrm>
            <a:off x="822960" y="857250"/>
            <a:ext cx="7543800" cy="503499"/>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Simulated Data Models</a:t>
            </a:r>
            <a:endParaRPr lang="en-US" dirty="0"/>
          </a:p>
        </p:txBody>
      </p:sp>
      <p:sp>
        <p:nvSpPr>
          <p:cNvPr id="19" name="Slide Number Placeholder 18">
            <a:extLst>
              <a:ext uri="{FF2B5EF4-FFF2-40B4-BE49-F238E27FC236}">
                <a16:creationId xmlns:a16="http://schemas.microsoft.com/office/drawing/2014/main" id="{3CB29039-763E-1845-BF9B-5C8903BF70E7}"/>
              </a:ext>
            </a:extLst>
          </p:cNvPr>
          <p:cNvSpPr>
            <a:spLocks noGrp="1"/>
          </p:cNvSpPr>
          <p:nvPr>
            <p:ph type="sldNum" sz="quarter" idx="12"/>
          </p:nvPr>
        </p:nvSpPr>
        <p:spPr/>
        <p:txBody>
          <a:bodyPr/>
          <a:lstStyle/>
          <a:p>
            <a:fld id="{3F94819F-C7AC-144E-8DAF-0D1659607E0C}" type="slidenum">
              <a:rPr lang="en-US" smtClean="0"/>
              <a:t>52</a:t>
            </a:fld>
            <a:endParaRPr lang="en-US"/>
          </a:p>
        </p:txBody>
      </p:sp>
    </p:spTree>
    <p:extLst>
      <p:ext uri="{BB962C8B-B14F-4D97-AF65-F5344CB8AC3E}">
        <p14:creationId xmlns:p14="http://schemas.microsoft.com/office/powerpoint/2010/main" val="4195683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0519-9EAE-6E4B-8485-1D65FC0579F9}"/>
              </a:ext>
            </a:extLst>
          </p:cNvPr>
          <p:cNvSpPr>
            <a:spLocks noGrp="1"/>
          </p:cNvSpPr>
          <p:nvPr>
            <p:ph type="title"/>
          </p:nvPr>
        </p:nvSpPr>
        <p:spPr>
          <a:xfrm>
            <a:off x="628650" y="365126"/>
            <a:ext cx="7886700" cy="806271"/>
          </a:xfrm>
        </p:spPr>
        <p:txBody>
          <a:bodyPr/>
          <a:lstStyle/>
          <a:p>
            <a:r>
              <a:rPr lang="en-US" dirty="0"/>
              <a:t>Down-binned experimental data</a:t>
            </a:r>
          </a:p>
        </p:txBody>
      </p:sp>
      <p:grpSp>
        <p:nvGrpSpPr>
          <p:cNvPr id="9" name="Group 8">
            <a:extLst>
              <a:ext uri="{FF2B5EF4-FFF2-40B4-BE49-F238E27FC236}">
                <a16:creationId xmlns:a16="http://schemas.microsoft.com/office/drawing/2014/main" id="{C03856F7-48B8-404C-AFE0-76E3B898C15B}"/>
              </a:ext>
            </a:extLst>
          </p:cNvPr>
          <p:cNvGrpSpPr>
            <a:grpSpLocks noChangeAspect="1"/>
          </p:cNvGrpSpPr>
          <p:nvPr/>
        </p:nvGrpSpPr>
        <p:grpSpPr>
          <a:xfrm>
            <a:off x="300445" y="1516718"/>
            <a:ext cx="4114800" cy="4264889"/>
            <a:chOff x="0" y="1171486"/>
            <a:chExt cx="5486400" cy="5686514"/>
          </a:xfrm>
        </p:grpSpPr>
        <p:pic>
          <p:nvPicPr>
            <p:cNvPr id="3" name="Picture 2" descr="C:\Users\awdre\AppData\Local\Microsoft\Windows\INetCache\Content.MSO\3FAFA44D.tmp">
              <a:extLst>
                <a:ext uri="{FF2B5EF4-FFF2-40B4-BE49-F238E27FC236}">
                  <a16:creationId xmlns:a16="http://schemas.microsoft.com/office/drawing/2014/main" id="{E859D7C2-1E25-F54E-9FB0-A7CB2932D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71486"/>
              <a:ext cx="2743200" cy="1866900"/>
            </a:xfrm>
            <a:prstGeom prst="rect">
              <a:avLst/>
            </a:prstGeom>
            <a:noFill/>
            <a:ln>
              <a:noFill/>
            </a:ln>
          </p:spPr>
        </p:pic>
        <p:pic>
          <p:nvPicPr>
            <p:cNvPr id="4" name="Picture 3" descr="C:\Users\awdre\AppData\Local\Microsoft\Windows\INetCache\Content.MSO\97BBDF0B.tmp">
              <a:extLst>
                <a:ext uri="{FF2B5EF4-FFF2-40B4-BE49-F238E27FC236}">
                  <a16:creationId xmlns:a16="http://schemas.microsoft.com/office/drawing/2014/main" id="{42676238-B6CA-3045-99BE-821A658537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1171486"/>
              <a:ext cx="2743200" cy="1895475"/>
            </a:xfrm>
            <a:prstGeom prst="rect">
              <a:avLst/>
            </a:prstGeom>
            <a:noFill/>
            <a:ln>
              <a:noFill/>
            </a:ln>
          </p:spPr>
        </p:pic>
        <p:pic>
          <p:nvPicPr>
            <p:cNvPr id="5" name="Picture 4" descr="C:\Users\awdre\AppData\Local\Microsoft\Windows\INetCache\Content.MSO\B3BD57E9.tmp">
              <a:extLst>
                <a:ext uri="{FF2B5EF4-FFF2-40B4-BE49-F238E27FC236}">
                  <a16:creationId xmlns:a16="http://schemas.microsoft.com/office/drawing/2014/main" id="{440E2D3B-9179-1E43-B76B-C9D5DFCCFC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038386"/>
              <a:ext cx="2743200" cy="1895475"/>
            </a:xfrm>
            <a:prstGeom prst="rect">
              <a:avLst/>
            </a:prstGeom>
            <a:noFill/>
            <a:ln>
              <a:noFill/>
            </a:ln>
          </p:spPr>
        </p:pic>
        <p:pic>
          <p:nvPicPr>
            <p:cNvPr id="6" name="Picture 5" descr="C:\Users\awdre\AppData\Local\Microsoft\Windows\INetCache\Content.MSO\DDA82ADF.tmp">
              <a:extLst>
                <a:ext uri="{FF2B5EF4-FFF2-40B4-BE49-F238E27FC236}">
                  <a16:creationId xmlns:a16="http://schemas.microsoft.com/office/drawing/2014/main" id="{94DA57CF-ED5A-3D4B-9FA6-309001BA446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200" y="3067050"/>
              <a:ext cx="2743200" cy="1895475"/>
            </a:xfrm>
            <a:prstGeom prst="rect">
              <a:avLst/>
            </a:prstGeom>
            <a:noFill/>
            <a:ln>
              <a:noFill/>
            </a:ln>
          </p:spPr>
        </p:pic>
        <p:pic>
          <p:nvPicPr>
            <p:cNvPr id="7" name="Picture 6">
              <a:extLst>
                <a:ext uri="{FF2B5EF4-FFF2-40B4-BE49-F238E27FC236}">
                  <a16:creationId xmlns:a16="http://schemas.microsoft.com/office/drawing/2014/main" id="{F163A36C-EB51-1044-87D4-08CA7FEA4DF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962525"/>
              <a:ext cx="2743200" cy="1895475"/>
            </a:xfrm>
            <a:prstGeom prst="rect">
              <a:avLst/>
            </a:prstGeom>
            <a:noFill/>
            <a:ln>
              <a:noFill/>
            </a:ln>
          </p:spPr>
        </p:pic>
        <p:pic>
          <p:nvPicPr>
            <p:cNvPr id="8" name="Picture 7" descr="C:\Users\awdre\AppData\Local\Microsoft\Windows\INetCache\Content.MSO\2BF14E9B.tmp">
              <a:extLst>
                <a:ext uri="{FF2B5EF4-FFF2-40B4-BE49-F238E27FC236}">
                  <a16:creationId xmlns:a16="http://schemas.microsoft.com/office/drawing/2014/main" id="{55FFFF2D-640C-BB49-9B3A-53EA61F2351C}"/>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0" y="4962525"/>
              <a:ext cx="2743200" cy="1895475"/>
            </a:xfrm>
            <a:prstGeom prst="rect">
              <a:avLst/>
            </a:prstGeom>
            <a:noFill/>
            <a:ln>
              <a:noFill/>
            </a:ln>
          </p:spPr>
        </p:pic>
      </p:grpSp>
      <p:grpSp>
        <p:nvGrpSpPr>
          <p:cNvPr id="16" name="Group 15">
            <a:extLst>
              <a:ext uri="{FF2B5EF4-FFF2-40B4-BE49-F238E27FC236}">
                <a16:creationId xmlns:a16="http://schemas.microsoft.com/office/drawing/2014/main" id="{DEB8B737-7805-DD4F-AA20-AF8FD97CD64E}"/>
              </a:ext>
            </a:extLst>
          </p:cNvPr>
          <p:cNvGrpSpPr>
            <a:grpSpLocks noChangeAspect="1"/>
          </p:cNvGrpSpPr>
          <p:nvPr/>
        </p:nvGrpSpPr>
        <p:grpSpPr>
          <a:xfrm>
            <a:off x="4728755" y="1515059"/>
            <a:ext cx="4114800" cy="4259498"/>
            <a:chOff x="3918857" y="1151314"/>
            <a:chExt cx="5486400" cy="5679323"/>
          </a:xfrm>
        </p:grpSpPr>
        <p:pic>
          <p:nvPicPr>
            <p:cNvPr id="10" name="Picture 9" descr="C:\Users\awdre\AppData\Local\Microsoft\Windows\INetCache\Content.MSO\D98DFE61.tmp">
              <a:extLst>
                <a:ext uri="{FF2B5EF4-FFF2-40B4-BE49-F238E27FC236}">
                  <a16:creationId xmlns:a16="http://schemas.microsoft.com/office/drawing/2014/main" id="{7703DCBF-CC49-3041-A841-1F2E7E714C2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918857" y="1151314"/>
              <a:ext cx="2743200" cy="1895475"/>
            </a:xfrm>
            <a:prstGeom prst="rect">
              <a:avLst/>
            </a:prstGeom>
            <a:noFill/>
            <a:ln>
              <a:noFill/>
            </a:ln>
          </p:spPr>
        </p:pic>
        <p:pic>
          <p:nvPicPr>
            <p:cNvPr id="11" name="Picture 10" descr="C:\Users\awdre\AppData\Local\Microsoft\Windows\INetCache\Content.MSO\2793017.tmp">
              <a:extLst>
                <a:ext uri="{FF2B5EF4-FFF2-40B4-BE49-F238E27FC236}">
                  <a16:creationId xmlns:a16="http://schemas.microsoft.com/office/drawing/2014/main" id="{7FB1C1BF-F569-FB4D-8CF2-8943B79E8960}"/>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62057" y="1184344"/>
              <a:ext cx="2743200" cy="1895475"/>
            </a:xfrm>
            <a:prstGeom prst="rect">
              <a:avLst/>
            </a:prstGeom>
            <a:noFill/>
            <a:ln>
              <a:noFill/>
            </a:ln>
          </p:spPr>
        </p:pic>
        <p:pic>
          <p:nvPicPr>
            <p:cNvPr id="12" name="Picture 11" descr="C:\Users\awdre\AppData\Local\Microsoft\Windows\INetCache\Content.MSO\1182CB53.tmp">
              <a:extLst>
                <a:ext uri="{FF2B5EF4-FFF2-40B4-BE49-F238E27FC236}">
                  <a16:creationId xmlns:a16="http://schemas.microsoft.com/office/drawing/2014/main" id="{B63A96C2-D762-AC42-AC65-685C44D59539}"/>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3918857" y="3049045"/>
              <a:ext cx="2743200" cy="1895475"/>
            </a:xfrm>
            <a:prstGeom prst="rect">
              <a:avLst/>
            </a:prstGeom>
            <a:noFill/>
            <a:ln>
              <a:noFill/>
            </a:ln>
          </p:spPr>
        </p:pic>
        <p:pic>
          <p:nvPicPr>
            <p:cNvPr id="13" name="Picture 12" descr="C:\Users\awdre\AppData\Local\Microsoft\Windows\INetCache\Content.MSO\7FAB73D9.tmp">
              <a:extLst>
                <a:ext uri="{FF2B5EF4-FFF2-40B4-BE49-F238E27FC236}">
                  <a16:creationId xmlns:a16="http://schemas.microsoft.com/office/drawing/2014/main" id="{FECB20C6-BCCE-5C49-9A1B-47F66C06D438}"/>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2057" y="3081869"/>
              <a:ext cx="2743200" cy="1933575"/>
            </a:xfrm>
            <a:prstGeom prst="rect">
              <a:avLst/>
            </a:prstGeom>
            <a:noFill/>
            <a:ln>
              <a:noFill/>
            </a:ln>
          </p:spPr>
        </p:pic>
        <p:pic>
          <p:nvPicPr>
            <p:cNvPr id="14" name="Picture 13" descr="C:\Users\awdre\AppData\Local\Microsoft\Windows\INetCache\Content.MSO\BC62DC4F.tmp">
              <a:extLst>
                <a:ext uri="{FF2B5EF4-FFF2-40B4-BE49-F238E27FC236}">
                  <a16:creationId xmlns:a16="http://schemas.microsoft.com/office/drawing/2014/main" id="{88A2A047-0423-C541-8A96-C968EE3E49E1}"/>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3918857" y="4948620"/>
              <a:ext cx="2743200" cy="1866900"/>
            </a:xfrm>
            <a:prstGeom prst="rect">
              <a:avLst/>
            </a:prstGeom>
            <a:noFill/>
            <a:ln>
              <a:noFill/>
            </a:ln>
          </p:spPr>
        </p:pic>
        <p:pic>
          <p:nvPicPr>
            <p:cNvPr id="15" name="Picture 14" descr="C:\Users\awdre\AppData\Local\Microsoft\Windows\INetCache\Content.MSO\2ED13A35.tmp">
              <a:extLst>
                <a:ext uri="{FF2B5EF4-FFF2-40B4-BE49-F238E27FC236}">
                  <a16:creationId xmlns:a16="http://schemas.microsoft.com/office/drawing/2014/main" id="{F20F6132-C499-774C-A4B3-F255C2154CE2}"/>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662057" y="4944687"/>
              <a:ext cx="2743200" cy="1885950"/>
            </a:xfrm>
            <a:prstGeom prst="rect">
              <a:avLst/>
            </a:prstGeom>
            <a:noFill/>
            <a:ln>
              <a:noFill/>
            </a:ln>
          </p:spPr>
        </p:pic>
      </p:grpSp>
      <p:sp>
        <p:nvSpPr>
          <p:cNvPr id="17" name="Slide Number Placeholder 16">
            <a:extLst>
              <a:ext uri="{FF2B5EF4-FFF2-40B4-BE49-F238E27FC236}">
                <a16:creationId xmlns:a16="http://schemas.microsoft.com/office/drawing/2014/main" id="{78B2CF2F-6178-A347-B9DE-D3019A0C7E06}"/>
              </a:ext>
            </a:extLst>
          </p:cNvPr>
          <p:cNvSpPr>
            <a:spLocks noGrp="1"/>
          </p:cNvSpPr>
          <p:nvPr>
            <p:ph type="sldNum" sz="quarter" idx="12"/>
          </p:nvPr>
        </p:nvSpPr>
        <p:spPr/>
        <p:txBody>
          <a:bodyPr/>
          <a:lstStyle/>
          <a:p>
            <a:fld id="{3F94819F-C7AC-144E-8DAF-0D1659607E0C}" type="slidenum">
              <a:rPr lang="en-US" smtClean="0"/>
              <a:t>53</a:t>
            </a:fld>
            <a:endParaRPr lang="en-US"/>
          </a:p>
        </p:txBody>
      </p:sp>
    </p:spTree>
    <p:extLst>
      <p:ext uri="{BB962C8B-B14F-4D97-AF65-F5344CB8AC3E}">
        <p14:creationId xmlns:p14="http://schemas.microsoft.com/office/powerpoint/2010/main" val="3032090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38227" y="4577975"/>
            <a:ext cx="8612203"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A59231-AF2F-6C43-8433-49288DABAF3B}"/>
              </a:ext>
            </a:extLst>
          </p:cNvPr>
          <p:cNvSpPr>
            <a:spLocks noGrp="1"/>
          </p:cNvSpPr>
          <p:nvPr>
            <p:ph type="title"/>
          </p:nvPr>
        </p:nvSpPr>
        <p:spPr>
          <a:xfrm>
            <a:off x="455493" y="4741948"/>
            <a:ext cx="8119248" cy="862031"/>
          </a:xfrm>
        </p:spPr>
        <p:txBody>
          <a:bodyPr vert="horz" lIns="91440" tIns="45720" rIns="91440" bIns="45720" rtlCol="0" anchor="b">
            <a:normAutofit/>
          </a:bodyPr>
          <a:lstStyle/>
          <a:p>
            <a:r>
              <a:rPr lang="en-US" sz="3500" kern="1200">
                <a:solidFill>
                  <a:srgbClr val="FFFFFF"/>
                </a:solidFill>
                <a:latin typeface="+mj-lt"/>
                <a:ea typeface="+mj-ea"/>
                <a:cs typeface="+mj-cs"/>
              </a:rPr>
              <a:t>PCA on experimental data</a:t>
            </a:r>
          </a:p>
        </p:txBody>
      </p:sp>
      <p:pic>
        <p:nvPicPr>
          <p:cNvPr id="6" name="Picture 5" descr="C:\Users\awdre\AppData\Local\Microsoft\Windows\INetCache\Content.MSO\A28F69C3.tmp">
            <a:extLst>
              <a:ext uri="{FF2B5EF4-FFF2-40B4-BE49-F238E27FC236}">
                <a16:creationId xmlns:a16="http://schemas.microsoft.com/office/drawing/2014/main" id="{6E6569BB-B7D4-A04C-A28E-F5D87383166C}"/>
              </a:ext>
            </a:extLst>
          </p:cNvPr>
          <p:cNvPicPr/>
          <p:nvPr/>
        </p:nvPicPr>
        <p:blipFill rotWithShape="1">
          <a:blip r:embed="rId2">
            <a:extLst>
              <a:ext uri="{28A0092B-C50C-407E-A947-70E740481C1C}">
                <a14:useLocalDpi xmlns:a14="http://schemas.microsoft.com/office/drawing/2010/main" val="0"/>
              </a:ext>
            </a:extLst>
          </a:blip>
          <a:srcRect r="1" b="277"/>
          <a:stretch/>
        </p:blipFill>
        <p:spPr bwMode="auto">
          <a:xfrm>
            <a:off x="230880" y="321733"/>
            <a:ext cx="2845104" cy="2010551"/>
          </a:xfrm>
          <a:prstGeom prst="rect">
            <a:avLst/>
          </a:prstGeom>
          <a:noFill/>
        </p:spPr>
      </p:pic>
      <p:pic>
        <p:nvPicPr>
          <p:cNvPr id="5" name="Picture 4" descr="C:\Users\awdre\AppData\Local\Microsoft\Windows\INetCache\Content.MSO\49CA2A2D.tmp">
            <a:extLst>
              <a:ext uri="{FF2B5EF4-FFF2-40B4-BE49-F238E27FC236}">
                <a16:creationId xmlns:a16="http://schemas.microsoft.com/office/drawing/2014/main" id="{5DE00B45-0CFB-DD47-8805-3DF5D70BBC6C}"/>
              </a:ext>
            </a:extLst>
          </p:cNvPr>
          <p:cNvPicPr/>
          <p:nvPr/>
        </p:nvPicPr>
        <p:blipFill rotWithShape="1">
          <a:blip r:embed="rId3">
            <a:extLst>
              <a:ext uri="{28A0092B-C50C-407E-A947-70E740481C1C}">
                <a14:useLocalDpi xmlns:a14="http://schemas.microsoft.com/office/drawing/2010/main" val="0"/>
              </a:ext>
            </a:extLst>
          </a:blip>
          <a:srcRect r="1907" b="5"/>
          <a:stretch/>
        </p:blipFill>
        <p:spPr bwMode="auto">
          <a:xfrm>
            <a:off x="3146219" y="321735"/>
            <a:ext cx="2848177" cy="2010551"/>
          </a:xfrm>
          <a:prstGeom prst="rect">
            <a:avLst/>
          </a:prstGeom>
          <a:noFill/>
        </p:spPr>
      </p:pic>
      <p:pic>
        <p:nvPicPr>
          <p:cNvPr id="4" name="Picture 3" descr="C:\Users\awdre\AppData\Local\Microsoft\Windows\INetCache\Content.MSO\D7A0F87.tmp">
            <a:extLst>
              <a:ext uri="{FF2B5EF4-FFF2-40B4-BE49-F238E27FC236}">
                <a16:creationId xmlns:a16="http://schemas.microsoft.com/office/drawing/2014/main" id="{14CBCC61-414D-B94B-ADDA-A1BF89FE1D51}"/>
              </a:ext>
            </a:extLst>
          </p:cNvPr>
          <p:cNvPicPr/>
          <p:nvPr/>
        </p:nvPicPr>
        <p:blipFill rotWithShape="1">
          <a:blip r:embed="rId4">
            <a:extLst>
              <a:ext uri="{28A0092B-C50C-407E-A947-70E740481C1C}">
                <a14:useLocalDpi xmlns:a14="http://schemas.microsoft.com/office/drawing/2010/main" val="0"/>
              </a:ext>
            </a:extLst>
          </a:blip>
          <a:srcRect r="1896" b="5"/>
          <a:stretch/>
        </p:blipFill>
        <p:spPr bwMode="auto">
          <a:xfrm>
            <a:off x="6064632" y="321734"/>
            <a:ext cx="2848488" cy="2010550"/>
          </a:xfrm>
          <a:prstGeom prst="rect">
            <a:avLst/>
          </a:prstGeom>
          <a:noFill/>
        </p:spPr>
      </p:pic>
      <p:pic>
        <p:nvPicPr>
          <p:cNvPr id="8" name="Picture 7" descr="C:\Users\awdre\AppData\Local\Microsoft\Windows\INetCache\Content.MSO\1A6FA9BF.tmp">
            <a:extLst>
              <a:ext uri="{FF2B5EF4-FFF2-40B4-BE49-F238E27FC236}">
                <a16:creationId xmlns:a16="http://schemas.microsoft.com/office/drawing/2014/main" id="{44F26A2E-C50D-3340-B392-F145FB1B7197}"/>
              </a:ext>
            </a:extLst>
          </p:cNvPr>
          <p:cNvPicPr/>
          <p:nvPr/>
        </p:nvPicPr>
        <p:blipFill rotWithShape="1">
          <a:blip r:embed="rId5">
            <a:extLst>
              <a:ext uri="{28A0092B-C50C-407E-A947-70E740481C1C}">
                <a14:useLocalDpi xmlns:a14="http://schemas.microsoft.com/office/drawing/2010/main" val="0"/>
              </a:ext>
            </a:extLst>
          </a:blip>
          <a:srcRect r="-3" b="307"/>
          <a:stretch/>
        </p:blipFill>
        <p:spPr bwMode="auto">
          <a:xfrm>
            <a:off x="230880" y="2423723"/>
            <a:ext cx="2846070" cy="2010551"/>
          </a:xfrm>
          <a:prstGeom prst="rect">
            <a:avLst/>
          </a:prstGeom>
          <a:noFill/>
        </p:spPr>
      </p:pic>
      <p:pic>
        <p:nvPicPr>
          <p:cNvPr id="3" name="Picture 2" descr="C:\Users\awdre\AppData\Local\Microsoft\Windows\INetCache\Content.MSO\76AF9851.tmp">
            <a:extLst>
              <a:ext uri="{FF2B5EF4-FFF2-40B4-BE49-F238E27FC236}">
                <a16:creationId xmlns:a16="http://schemas.microsoft.com/office/drawing/2014/main" id="{AB3DECF9-79B1-DC45-839E-C0248EA2D7BA}"/>
              </a:ext>
            </a:extLst>
          </p:cNvPr>
          <p:cNvPicPr/>
          <p:nvPr/>
        </p:nvPicPr>
        <p:blipFill rotWithShape="1">
          <a:blip r:embed="rId6">
            <a:extLst>
              <a:ext uri="{28A0092B-C50C-407E-A947-70E740481C1C}">
                <a14:useLocalDpi xmlns:a14="http://schemas.microsoft.com/office/drawing/2010/main" val="0"/>
              </a:ext>
            </a:extLst>
          </a:blip>
          <a:srcRect l="2133" r="-5" b="-5"/>
          <a:stretch/>
        </p:blipFill>
        <p:spPr bwMode="auto">
          <a:xfrm>
            <a:off x="3142635" y="2422095"/>
            <a:ext cx="2846070" cy="2013804"/>
          </a:xfrm>
          <a:prstGeom prst="rect">
            <a:avLst/>
          </a:prstGeom>
          <a:noFill/>
        </p:spPr>
      </p:pic>
      <p:pic>
        <p:nvPicPr>
          <p:cNvPr id="7" name="Picture 6" descr="C:\Users\awdre\AppData\Local\Microsoft\Windows\INetCache\Content.MSO\82704BC9.tmp">
            <a:extLst>
              <a:ext uri="{FF2B5EF4-FFF2-40B4-BE49-F238E27FC236}">
                <a16:creationId xmlns:a16="http://schemas.microsoft.com/office/drawing/2014/main" id="{B7F790ED-6640-BF4C-8C2C-80058C5546F5}"/>
              </a:ext>
            </a:extLst>
          </p:cNvPr>
          <p:cNvPicPr/>
          <p:nvPr/>
        </p:nvPicPr>
        <p:blipFill rotWithShape="1">
          <a:blip r:embed="rId7">
            <a:extLst>
              <a:ext uri="{28A0092B-C50C-407E-A947-70E740481C1C}">
                <a14:useLocalDpi xmlns:a14="http://schemas.microsoft.com/office/drawing/2010/main" val="0"/>
              </a:ext>
            </a:extLst>
          </a:blip>
          <a:srcRect r="-3" b="307"/>
          <a:stretch/>
        </p:blipFill>
        <p:spPr bwMode="auto">
          <a:xfrm>
            <a:off x="6070045" y="2422097"/>
            <a:ext cx="2846070" cy="2010551"/>
          </a:xfrm>
          <a:prstGeom prst="rect">
            <a:avLst/>
          </a:prstGeom>
          <a:noFill/>
        </p:spPr>
      </p:pic>
      <p:cxnSp>
        <p:nvCxnSpPr>
          <p:cNvPr id="15" name="Straight Connector 14">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5972" y="5694097"/>
            <a:ext cx="6858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E4B208CF-1A9D-324B-9963-FCF3E418B0C0}"/>
              </a:ext>
            </a:extLst>
          </p:cNvPr>
          <p:cNvSpPr>
            <a:spLocks noGrp="1"/>
          </p:cNvSpPr>
          <p:nvPr>
            <p:ph type="sldNum" sz="quarter" idx="12"/>
          </p:nvPr>
        </p:nvSpPr>
        <p:spPr/>
        <p:txBody>
          <a:bodyPr/>
          <a:lstStyle/>
          <a:p>
            <a:fld id="{3F94819F-C7AC-144E-8DAF-0D1659607E0C}" type="slidenum">
              <a:rPr lang="en-US" smtClean="0"/>
              <a:t>54</a:t>
            </a:fld>
            <a:endParaRPr lang="en-US"/>
          </a:p>
        </p:txBody>
      </p:sp>
    </p:spTree>
    <p:extLst>
      <p:ext uri="{BB962C8B-B14F-4D97-AF65-F5344CB8AC3E}">
        <p14:creationId xmlns:p14="http://schemas.microsoft.com/office/powerpoint/2010/main" val="137105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2268-F262-214A-9E2C-B8F7719222F3}"/>
              </a:ext>
            </a:extLst>
          </p:cNvPr>
          <p:cNvSpPr>
            <a:spLocks noGrp="1"/>
          </p:cNvSpPr>
          <p:nvPr>
            <p:ph type="title"/>
          </p:nvPr>
        </p:nvSpPr>
        <p:spPr/>
        <p:txBody>
          <a:bodyPr/>
          <a:lstStyle/>
          <a:p>
            <a:r>
              <a:rPr lang="en-US" dirty="0"/>
              <a:t>Introduction: High-Level Project Summary </a:t>
            </a:r>
          </a:p>
        </p:txBody>
      </p:sp>
      <p:sp>
        <p:nvSpPr>
          <p:cNvPr id="3" name="Content Placeholder 2">
            <a:extLst>
              <a:ext uri="{FF2B5EF4-FFF2-40B4-BE49-F238E27FC236}">
                <a16:creationId xmlns:a16="http://schemas.microsoft.com/office/drawing/2014/main" id="{12956644-45F2-8C45-8562-A1E36929F9EA}"/>
              </a:ext>
            </a:extLst>
          </p:cNvPr>
          <p:cNvSpPr>
            <a:spLocks noGrp="1"/>
          </p:cNvSpPr>
          <p:nvPr>
            <p:ph idx="1"/>
          </p:nvPr>
        </p:nvSpPr>
        <p:spPr>
          <a:xfrm>
            <a:off x="628650" y="1825625"/>
            <a:ext cx="5362247" cy="4351338"/>
          </a:xfrm>
        </p:spPr>
        <p:txBody>
          <a:bodyPr>
            <a:normAutofit fontScale="55000" lnSpcReduction="20000"/>
          </a:bodyPr>
          <a:lstStyle/>
          <a:p>
            <a:pPr lvl="0"/>
            <a:r>
              <a:rPr lang="en-US" dirty="0"/>
              <a:t>Generating a sufficiently broad database of gamma-ray measurements which captures the variations in enrichments, irradiation times, and decay times that we wish to consider.</a:t>
            </a:r>
          </a:p>
          <a:p>
            <a:pPr lvl="0"/>
            <a:r>
              <a:rPr lang="en-US" dirty="0"/>
              <a:t>Preparing and formatting of the gamma-ray database for use in machine learning.</a:t>
            </a:r>
          </a:p>
          <a:p>
            <a:pPr lvl="0"/>
            <a:r>
              <a:rPr lang="en-US" dirty="0"/>
              <a:t>Selecting of machine learning algorithms to use for model construction.</a:t>
            </a:r>
          </a:p>
          <a:p>
            <a:pPr lvl="0"/>
            <a:r>
              <a:rPr lang="en-US" dirty="0"/>
              <a:t>Optimizing the hyperparameters of the models during training, coupled with cross-validation and grid searches.</a:t>
            </a:r>
          </a:p>
          <a:p>
            <a:pPr lvl="0"/>
            <a:r>
              <a:rPr lang="en-US" dirty="0"/>
              <a:t>Extracting fundamental insights to the relationships in the gamma-ray data which most strongly correlate with uranium enrichment.</a:t>
            </a:r>
          </a:p>
          <a:p>
            <a:pPr lvl="0"/>
            <a:r>
              <a:rPr lang="en-US" dirty="0"/>
              <a:t>Evaluating the ultimate models generated by each algorithm and characterization of their performances using scoring metrics.</a:t>
            </a:r>
          </a:p>
          <a:p>
            <a:pPr lvl="0"/>
            <a:r>
              <a:rPr lang="en-US" dirty="0"/>
              <a:t>Comparing of the performance of models in scenarios of single and double unconstrained values: (</a:t>
            </a:r>
            <a:r>
              <a:rPr lang="en-US" dirty="0" err="1"/>
              <a:t>t</a:t>
            </a:r>
            <a:r>
              <a:rPr lang="en-US" baseline="-25000" dirty="0" err="1"/>
              <a:t>dec</a:t>
            </a:r>
            <a:r>
              <a:rPr lang="en-US" dirty="0"/>
              <a:t> vs </a:t>
            </a:r>
            <a:r>
              <a:rPr lang="en-US" dirty="0" err="1"/>
              <a:t>t</a:t>
            </a:r>
            <a:r>
              <a:rPr lang="en-US" baseline="-25000" dirty="0" err="1"/>
              <a:t>dec</a:t>
            </a:r>
            <a:r>
              <a:rPr lang="en-US" dirty="0"/>
              <a:t> and </a:t>
            </a:r>
            <a:r>
              <a:rPr lang="en-US" dirty="0" err="1"/>
              <a:t>t</a:t>
            </a:r>
            <a:r>
              <a:rPr lang="en-US" baseline="-25000" dirty="0" err="1"/>
              <a:t>irr</a:t>
            </a:r>
            <a:r>
              <a:rPr lang="en-US" dirty="0"/>
              <a:t>).</a:t>
            </a:r>
          </a:p>
          <a:p>
            <a:endParaRPr lang="en-US" dirty="0"/>
          </a:p>
          <a:p>
            <a:endParaRPr lang="en-US" dirty="0"/>
          </a:p>
        </p:txBody>
      </p:sp>
      <p:pic>
        <p:nvPicPr>
          <p:cNvPr id="4" name="Content Placeholder 5">
            <a:extLst>
              <a:ext uri="{FF2B5EF4-FFF2-40B4-BE49-F238E27FC236}">
                <a16:creationId xmlns:a16="http://schemas.microsoft.com/office/drawing/2014/main" id="{64BE7F62-1DA4-2E4A-92DC-6CD0E680D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42322" y="2182402"/>
            <a:ext cx="2411255" cy="3378845"/>
          </a:xfrm>
          <a:prstGeom prst="rect">
            <a:avLst/>
          </a:prstGeom>
          <a:noFill/>
          <a:ln>
            <a:noFill/>
          </a:ln>
          <a:effectLst/>
        </p:spPr>
      </p:pic>
      <p:sp>
        <p:nvSpPr>
          <p:cNvPr id="5" name="Slide Number Placeholder 4">
            <a:extLst>
              <a:ext uri="{FF2B5EF4-FFF2-40B4-BE49-F238E27FC236}">
                <a16:creationId xmlns:a16="http://schemas.microsoft.com/office/drawing/2014/main" id="{E1247480-4104-8842-A21F-7DCE5FA102A4}"/>
              </a:ext>
            </a:extLst>
          </p:cNvPr>
          <p:cNvSpPr>
            <a:spLocks noGrp="1"/>
          </p:cNvSpPr>
          <p:nvPr>
            <p:ph type="sldNum" sz="quarter" idx="12"/>
          </p:nvPr>
        </p:nvSpPr>
        <p:spPr/>
        <p:txBody>
          <a:bodyPr/>
          <a:lstStyle/>
          <a:p>
            <a:fld id="{3F94819F-C7AC-144E-8DAF-0D1659607E0C}" type="slidenum">
              <a:rPr lang="en-US" smtClean="0"/>
              <a:t>55</a:t>
            </a:fld>
            <a:endParaRPr lang="en-US"/>
          </a:p>
        </p:txBody>
      </p:sp>
    </p:spTree>
    <p:extLst>
      <p:ext uri="{BB962C8B-B14F-4D97-AF65-F5344CB8AC3E}">
        <p14:creationId xmlns:p14="http://schemas.microsoft.com/office/powerpoint/2010/main" val="260411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EE74C-58B3-C54D-A0C1-E2AC99901314}"/>
              </a:ext>
            </a:extLst>
          </p:cNvPr>
          <p:cNvSpPr>
            <a:spLocks noGrp="1"/>
          </p:cNvSpPr>
          <p:nvPr>
            <p:ph type="title"/>
          </p:nvPr>
        </p:nvSpPr>
        <p:spPr/>
        <p:txBody>
          <a:bodyPr/>
          <a:lstStyle/>
          <a:p>
            <a:r>
              <a:rPr lang="en-US" dirty="0"/>
              <a:t>Theory: Gamma-Ray Spectrometry</a:t>
            </a:r>
          </a:p>
        </p:txBody>
      </p:sp>
      <p:sp>
        <p:nvSpPr>
          <p:cNvPr id="3" name="Content Placeholder 2">
            <a:extLst>
              <a:ext uri="{FF2B5EF4-FFF2-40B4-BE49-F238E27FC236}">
                <a16:creationId xmlns:a16="http://schemas.microsoft.com/office/drawing/2014/main" id="{CACECE4B-1288-F942-A99E-42AD03026B0B}"/>
              </a:ext>
            </a:extLst>
          </p:cNvPr>
          <p:cNvSpPr>
            <a:spLocks noGrp="1"/>
          </p:cNvSpPr>
          <p:nvPr>
            <p:ph idx="1"/>
          </p:nvPr>
        </p:nvSpPr>
        <p:spPr>
          <a:xfrm>
            <a:off x="628650" y="1825625"/>
            <a:ext cx="7886700" cy="1479368"/>
          </a:xfrm>
        </p:spPr>
        <p:txBody>
          <a:bodyPr>
            <a:normAutofit fontScale="77500" lnSpcReduction="20000"/>
          </a:bodyPr>
          <a:lstStyle/>
          <a:p>
            <a:r>
              <a:rPr lang="en-US" dirty="0"/>
              <a:t>Detector energy resolution</a:t>
            </a:r>
          </a:p>
          <a:p>
            <a:r>
              <a:rPr lang="en-US" dirty="0"/>
              <a:t>Detector efficiency</a:t>
            </a:r>
          </a:p>
          <a:p>
            <a:r>
              <a:rPr lang="en-US" dirty="0"/>
              <a:t>Detector dead-time</a:t>
            </a:r>
          </a:p>
          <a:p>
            <a:r>
              <a:rPr lang="en-US" dirty="0"/>
              <a:t>Band structure of solids</a:t>
            </a:r>
          </a:p>
          <a:p>
            <a:endParaRPr lang="en-US" dirty="0"/>
          </a:p>
        </p:txBody>
      </p:sp>
      <p:pic>
        <p:nvPicPr>
          <p:cNvPr id="4" name="Picture 3">
            <a:extLst>
              <a:ext uri="{FF2B5EF4-FFF2-40B4-BE49-F238E27FC236}">
                <a16:creationId xmlns:a16="http://schemas.microsoft.com/office/drawing/2014/main" id="{F3EF9E4C-E68C-2542-B298-D251682E8292}"/>
              </a:ext>
            </a:extLst>
          </p:cNvPr>
          <p:cNvPicPr>
            <a:picLocks noChangeAspect="1"/>
          </p:cNvPicPr>
          <p:nvPr/>
        </p:nvPicPr>
        <p:blipFill>
          <a:blip r:embed="rId2"/>
          <a:stretch>
            <a:fillRect/>
          </a:stretch>
        </p:blipFill>
        <p:spPr>
          <a:xfrm>
            <a:off x="463256" y="5016090"/>
            <a:ext cx="2080215" cy="1620378"/>
          </a:xfrm>
          <a:prstGeom prst="rect">
            <a:avLst/>
          </a:prstGeom>
        </p:spPr>
      </p:pic>
      <p:pic>
        <p:nvPicPr>
          <p:cNvPr id="5" name="Picture 4">
            <a:extLst>
              <a:ext uri="{FF2B5EF4-FFF2-40B4-BE49-F238E27FC236}">
                <a16:creationId xmlns:a16="http://schemas.microsoft.com/office/drawing/2014/main" id="{8930A540-A1DB-514B-B138-8BE883BEAE83}"/>
              </a:ext>
            </a:extLst>
          </p:cNvPr>
          <p:cNvPicPr>
            <a:picLocks noChangeAspect="1"/>
          </p:cNvPicPr>
          <p:nvPr/>
        </p:nvPicPr>
        <p:blipFill>
          <a:blip r:embed="rId3"/>
          <a:stretch>
            <a:fillRect/>
          </a:stretch>
        </p:blipFill>
        <p:spPr>
          <a:xfrm>
            <a:off x="559038" y="3536722"/>
            <a:ext cx="1938716" cy="1479368"/>
          </a:xfrm>
          <a:prstGeom prst="rect">
            <a:avLst/>
          </a:prstGeom>
        </p:spPr>
      </p:pic>
      <p:pic>
        <p:nvPicPr>
          <p:cNvPr id="6" name="Content Placeholder 9">
            <a:extLst>
              <a:ext uri="{FF2B5EF4-FFF2-40B4-BE49-F238E27FC236}">
                <a16:creationId xmlns:a16="http://schemas.microsoft.com/office/drawing/2014/main" id="{AB6BE1D9-0F90-CA4F-8FC4-FBCF2F715576}"/>
              </a:ext>
            </a:extLst>
          </p:cNvPr>
          <p:cNvPicPr>
            <a:picLocks noChangeAspect="1"/>
          </p:cNvPicPr>
          <p:nvPr/>
        </p:nvPicPr>
        <p:blipFill>
          <a:blip r:embed="rId4"/>
          <a:stretch>
            <a:fillRect/>
          </a:stretch>
        </p:blipFill>
        <p:spPr>
          <a:xfrm>
            <a:off x="2543710" y="3916096"/>
            <a:ext cx="3702844" cy="2265437"/>
          </a:xfrm>
          <a:prstGeom prst="rect">
            <a:avLst/>
          </a:prstGeom>
        </p:spPr>
      </p:pic>
      <p:sp>
        <p:nvSpPr>
          <p:cNvPr id="7" name="Rectangle 6">
            <a:extLst>
              <a:ext uri="{FF2B5EF4-FFF2-40B4-BE49-F238E27FC236}">
                <a16:creationId xmlns:a16="http://schemas.microsoft.com/office/drawing/2014/main" id="{0A5E0EBF-0478-4C4B-9F50-C1324FCE4E4D}"/>
              </a:ext>
            </a:extLst>
          </p:cNvPr>
          <p:cNvSpPr/>
          <p:nvPr/>
        </p:nvSpPr>
        <p:spPr>
          <a:xfrm>
            <a:off x="3548322" y="3321278"/>
            <a:ext cx="2047355" cy="215444"/>
          </a:xfrm>
          <a:prstGeom prst="rect">
            <a:avLst/>
          </a:prstGeom>
        </p:spPr>
        <p:txBody>
          <a:bodyPr wrap="none">
            <a:spAutoFit/>
          </a:bodyPr>
          <a:lstStyle/>
          <a:p>
            <a:r>
              <a:rPr lang="en-US" sz="800" dirty="0"/>
              <a:t>Gilmore, Practical Gamma-Ray Spectrometry</a:t>
            </a:r>
          </a:p>
        </p:txBody>
      </p:sp>
      <p:sp>
        <p:nvSpPr>
          <p:cNvPr id="8" name="Slide Number Placeholder 7">
            <a:extLst>
              <a:ext uri="{FF2B5EF4-FFF2-40B4-BE49-F238E27FC236}">
                <a16:creationId xmlns:a16="http://schemas.microsoft.com/office/drawing/2014/main" id="{8418A62D-2F12-4145-8B38-BBEEB297541B}"/>
              </a:ext>
            </a:extLst>
          </p:cNvPr>
          <p:cNvSpPr>
            <a:spLocks noGrp="1"/>
          </p:cNvSpPr>
          <p:nvPr>
            <p:ph type="sldNum" sz="quarter" idx="12"/>
          </p:nvPr>
        </p:nvSpPr>
        <p:spPr/>
        <p:txBody>
          <a:bodyPr/>
          <a:lstStyle/>
          <a:p>
            <a:fld id="{3F94819F-C7AC-144E-8DAF-0D1659607E0C}" type="slidenum">
              <a:rPr lang="en-US" smtClean="0"/>
              <a:t>56</a:t>
            </a:fld>
            <a:endParaRPr lang="en-US"/>
          </a:p>
        </p:txBody>
      </p:sp>
      <p:pic>
        <p:nvPicPr>
          <p:cNvPr id="9" name="Content Placeholder 4">
            <a:extLst>
              <a:ext uri="{FF2B5EF4-FFF2-40B4-BE49-F238E27FC236}">
                <a16:creationId xmlns:a16="http://schemas.microsoft.com/office/drawing/2014/main" id="{695BEF63-F1A7-CA46-B3DE-CB81971DA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257800" y="769735"/>
            <a:ext cx="3886200" cy="3241365"/>
          </a:xfrm>
          <a:prstGeom prst="rect">
            <a:avLst/>
          </a:prstGeom>
          <a:noFill/>
        </p:spPr>
      </p:pic>
    </p:spTree>
    <p:extLst>
      <p:ext uri="{BB962C8B-B14F-4D97-AF65-F5344CB8AC3E}">
        <p14:creationId xmlns:p14="http://schemas.microsoft.com/office/powerpoint/2010/main" val="744478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0B87-429F-2A4B-B618-CFDB9495659E}"/>
              </a:ext>
            </a:extLst>
          </p:cNvPr>
          <p:cNvSpPr>
            <a:spLocks noGrp="1"/>
          </p:cNvSpPr>
          <p:nvPr>
            <p:ph type="title"/>
          </p:nvPr>
        </p:nvSpPr>
        <p:spPr/>
        <p:txBody>
          <a:bodyPr/>
          <a:lstStyle/>
          <a:p>
            <a:r>
              <a:rPr lang="en-US" dirty="0"/>
              <a:t>Visualization of top 3 principal components</a:t>
            </a:r>
          </a:p>
        </p:txBody>
      </p:sp>
      <p:pic>
        <p:nvPicPr>
          <p:cNvPr id="3" name="Picture 2" descr="C:\Users\awdre\AppData\Local\Microsoft\Windows\INetCache\Content.MSO\AA6E8C1.tmp">
            <a:extLst>
              <a:ext uri="{FF2B5EF4-FFF2-40B4-BE49-F238E27FC236}">
                <a16:creationId xmlns:a16="http://schemas.microsoft.com/office/drawing/2014/main" id="{AA57D9DE-D637-2241-9B1A-C76FC6359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5721" y="1554195"/>
            <a:ext cx="7886699" cy="5303805"/>
          </a:xfrm>
          <a:prstGeom prst="rect">
            <a:avLst/>
          </a:prstGeom>
          <a:noFill/>
        </p:spPr>
      </p:pic>
      <p:sp>
        <p:nvSpPr>
          <p:cNvPr id="4" name="Slide Number Placeholder 3">
            <a:extLst>
              <a:ext uri="{FF2B5EF4-FFF2-40B4-BE49-F238E27FC236}">
                <a16:creationId xmlns:a16="http://schemas.microsoft.com/office/drawing/2014/main" id="{8A6E1B7C-6086-494E-80B5-5D6B66097185}"/>
              </a:ext>
            </a:extLst>
          </p:cNvPr>
          <p:cNvSpPr>
            <a:spLocks noGrp="1"/>
          </p:cNvSpPr>
          <p:nvPr>
            <p:ph type="sldNum" sz="quarter" idx="12"/>
          </p:nvPr>
        </p:nvSpPr>
        <p:spPr/>
        <p:txBody>
          <a:bodyPr/>
          <a:lstStyle/>
          <a:p>
            <a:fld id="{3F94819F-C7AC-144E-8DAF-0D1659607E0C}" type="slidenum">
              <a:rPr lang="en-US" smtClean="0"/>
              <a:t>57</a:t>
            </a:fld>
            <a:endParaRPr lang="en-US"/>
          </a:p>
        </p:txBody>
      </p:sp>
    </p:spTree>
    <p:extLst>
      <p:ext uri="{BB962C8B-B14F-4D97-AF65-F5344CB8AC3E}">
        <p14:creationId xmlns:p14="http://schemas.microsoft.com/office/powerpoint/2010/main" val="3252932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3AE4-D3AA-B949-8951-5F941257C665}"/>
              </a:ext>
            </a:extLst>
          </p:cNvPr>
          <p:cNvSpPr>
            <a:spLocks noGrp="1"/>
          </p:cNvSpPr>
          <p:nvPr>
            <p:ph type="title"/>
          </p:nvPr>
        </p:nvSpPr>
        <p:spPr>
          <a:xfrm>
            <a:off x="628650" y="365126"/>
            <a:ext cx="7886700" cy="1325563"/>
          </a:xfrm>
        </p:spPr>
        <p:txBody>
          <a:bodyPr/>
          <a:lstStyle/>
          <a:p>
            <a:r>
              <a:rPr lang="en-US" dirty="0"/>
              <a:t>Motivating Scenario: </a:t>
            </a:r>
            <a:br>
              <a:rPr lang="en-US" dirty="0"/>
            </a:br>
            <a:r>
              <a:rPr lang="en-US" dirty="0"/>
              <a:t>Mandel et al. </a:t>
            </a:r>
          </a:p>
        </p:txBody>
      </p:sp>
      <p:sp>
        <p:nvSpPr>
          <p:cNvPr id="3" name="Content Placeholder 2">
            <a:extLst>
              <a:ext uri="{FF2B5EF4-FFF2-40B4-BE49-F238E27FC236}">
                <a16:creationId xmlns:a16="http://schemas.microsoft.com/office/drawing/2014/main" id="{9AE922DF-0714-3F48-BF13-7EE5E2ACA570}"/>
              </a:ext>
            </a:extLst>
          </p:cNvPr>
          <p:cNvSpPr>
            <a:spLocks noGrp="1"/>
          </p:cNvSpPr>
          <p:nvPr>
            <p:ph sz="half" idx="1"/>
          </p:nvPr>
        </p:nvSpPr>
        <p:spPr>
          <a:xfrm>
            <a:off x="31558" y="1825624"/>
            <a:ext cx="2931561" cy="5032375"/>
          </a:xfrm>
        </p:spPr>
        <p:txBody>
          <a:bodyPr>
            <a:normAutofit fontScale="70000" lnSpcReduction="20000"/>
          </a:bodyPr>
          <a:lstStyle/>
          <a:p>
            <a:pPr marL="0" indent="0">
              <a:buNone/>
            </a:pPr>
            <a:r>
              <a:rPr lang="en-US" b="1" dirty="0"/>
              <a:t>Procedure</a:t>
            </a:r>
          </a:p>
          <a:p>
            <a:r>
              <a:rPr lang="en-US" dirty="0"/>
              <a:t>Measure net areas of these nine </a:t>
            </a:r>
            <a:r>
              <a:rPr lang="en-US" dirty="0" err="1"/>
              <a:t>photopeaks</a:t>
            </a:r>
            <a:r>
              <a:rPr lang="en-US" dirty="0"/>
              <a:t> at several enrichments.</a:t>
            </a:r>
          </a:p>
          <a:p>
            <a:r>
              <a:rPr lang="en-US" dirty="0"/>
              <a:t>Calculate 18 photopeak ratios (Np/FP).</a:t>
            </a:r>
          </a:p>
          <a:p>
            <a:r>
              <a:rPr lang="en-US" dirty="0"/>
              <a:t>Linear regression to produce 18 calibration curves.</a:t>
            </a:r>
          </a:p>
          <a:p>
            <a:r>
              <a:rPr lang="en-US" dirty="0"/>
              <a:t>Perform enrichment predictions on new samples with these curves. The average is the ultimate prediction.</a:t>
            </a:r>
          </a:p>
          <a:p>
            <a:r>
              <a:rPr lang="en-US" dirty="0"/>
              <a:t>Quantify method performance via statistical analysis of results.</a:t>
            </a:r>
          </a:p>
          <a:p>
            <a:endParaRPr lang="en-US" dirty="0"/>
          </a:p>
          <a:p>
            <a:endParaRPr lang="en-US" dirty="0"/>
          </a:p>
        </p:txBody>
      </p:sp>
      <p:graphicFrame>
        <p:nvGraphicFramePr>
          <p:cNvPr id="5" name="Content Placeholder 5">
            <a:extLst>
              <a:ext uri="{FF2B5EF4-FFF2-40B4-BE49-F238E27FC236}">
                <a16:creationId xmlns:a16="http://schemas.microsoft.com/office/drawing/2014/main" id="{B80DFAC1-F54B-3844-9721-3048BEA91FDA}"/>
              </a:ext>
            </a:extLst>
          </p:cNvPr>
          <p:cNvGraphicFramePr>
            <a:graphicFrameLocks/>
          </p:cNvGraphicFramePr>
          <p:nvPr>
            <p:extLst>
              <p:ext uri="{D42A27DB-BD31-4B8C-83A1-F6EECF244321}">
                <p14:modId xmlns:p14="http://schemas.microsoft.com/office/powerpoint/2010/main" val="3437221554"/>
              </p:ext>
            </p:extLst>
          </p:nvPr>
        </p:nvGraphicFramePr>
        <p:xfrm>
          <a:off x="7209233" y="486979"/>
          <a:ext cx="1798706" cy="2450470"/>
        </p:xfrm>
        <a:graphic>
          <a:graphicData uri="http://schemas.openxmlformats.org/drawingml/2006/table">
            <a:tbl>
              <a:tblPr firstRow="1" firstCol="1" bandRow="1">
                <a:tableStyleId>{21E4AEA4-8DFA-4A89-87EB-49C32662AFE0}</a:tableStyleId>
              </a:tblPr>
              <a:tblGrid>
                <a:gridCol w="899353">
                  <a:extLst>
                    <a:ext uri="{9D8B030D-6E8A-4147-A177-3AD203B41FA5}">
                      <a16:colId xmlns:a16="http://schemas.microsoft.com/office/drawing/2014/main" val="2050643785"/>
                    </a:ext>
                  </a:extLst>
                </a:gridCol>
                <a:gridCol w="899353">
                  <a:extLst>
                    <a:ext uri="{9D8B030D-6E8A-4147-A177-3AD203B41FA5}">
                      <a16:colId xmlns:a16="http://schemas.microsoft.com/office/drawing/2014/main" val="4251190701"/>
                    </a:ext>
                  </a:extLst>
                </a:gridCol>
              </a:tblGrid>
              <a:tr h="244983">
                <a:tc>
                  <a:txBody>
                    <a:bodyPr/>
                    <a:lstStyle/>
                    <a:p>
                      <a:pPr marL="0" marR="0" algn="ctr" hangingPunct="0">
                        <a:lnSpc>
                          <a:spcPct val="150000"/>
                        </a:lnSpc>
                        <a:spcBef>
                          <a:spcPts val="0"/>
                        </a:spcBef>
                        <a:spcAft>
                          <a:spcPts val="0"/>
                        </a:spcAft>
                      </a:pPr>
                      <a:r>
                        <a:rPr lang="en-US" sz="1200" dirty="0">
                          <a:effectLst/>
                        </a:rPr>
                        <a:t>Nuclide</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Energy [keV]</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966722637"/>
                  </a:ext>
                </a:extLst>
              </a:tr>
              <a:tr h="245031">
                <a:tc>
                  <a:txBody>
                    <a:bodyPr/>
                    <a:lstStyle/>
                    <a:p>
                      <a:pPr marL="0" marR="0" algn="ctr" hangingPunct="0">
                        <a:lnSpc>
                          <a:spcPct val="150000"/>
                        </a:lnSpc>
                        <a:spcBef>
                          <a:spcPts val="0"/>
                        </a:spcBef>
                        <a:spcAft>
                          <a:spcPts val="0"/>
                        </a:spcAft>
                      </a:pPr>
                      <a:r>
                        <a:rPr lang="en-US" sz="1200" baseline="30000" dirty="0">
                          <a:effectLst/>
                        </a:rPr>
                        <a:t>239</a:t>
                      </a:r>
                      <a:r>
                        <a:rPr lang="en-US" sz="1200" dirty="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105</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486030342"/>
                  </a:ext>
                </a:extLst>
              </a:tr>
              <a:tr h="245031">
                <a:tc>
                  <a:txBody>
                    <a:bodyPr/>
                    <a:lstStyle/>
                    <a:p>
                      <a:pPr marL="0" marR="0" algn="ctr" hangingPunct="0">
                        <a:lnSpc>
                          <a:spcPct val="150000"/>
                        </a:lnSpc>
                        <a:spcBef>
                          <a:spcPts val="0"/>
                        </a:spcBef>
                        <a:spcAft>
                          <a:spcPts val="0"/>
                        </a:spcAft>
                      </a:pPr>
                      <a:r>
                        <a:rPr lang="en-US" sz="1200" baseline="30000" dirty="0">
                          <a:effectLst/>
                        </a:rPr>
                        <a:t>239</a:t>
                      </a:r>
                      <a:r>
                        <a:rPr lang="en-US" sz="1200" dirty="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210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653752990"/>
                  </a:ext>
                </a:extLst>
              </a:tr>
              <a:tr h="245031">
                <a:tc>
                  <a:txBody>
                    <a:bodyPr/>
                    <a:lstStyle/>
                    <a:p>
                      <a:pPr marL="0" marR="0" algn="ctr" hangingPunct="0">
                        <a:lnSpc>
                          <a:spcPct val="150000"/>
                        </a:lnSpc>
                        <a:spcBef>
                          <a:spcPts val="0"/>
                        </a:spcBef>
                        <a:spcAft>
                          <a:spcPts val="0"/>
                        </a:spcAft>
                      </a:pPr>
                      <a:r>
                        <a:rPr lang="en-US" sz="1200" baseline="30000">
                          <a:effectLst/>
                        </a:rPr>
                        <a:t>239</a:t>
                      </a:r>
                      <a:r>
                        <a:rPr lang="en-US" sz="1200">
                          <a:effectLst/>
                        </a:rPr>
                        <a:t>Np</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278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54472153"/>
                  </a:ext>
                </a:extLst>
              </a:tr>
              <a:tr h="245031">
                <a:tc>
                  <a:txBody>
                    <a:bodyPr/>
                    <a:lstStyle/>
                    <a:p>
                      <a:pPr marL="0" marR="0" algn="ctr" hangingPunct="0">
                        <a:lnSpc>
                          <a:spcPct val="150000"/>
                        </a:lnSpc>
                        <a:spcBef>
                          <a:spcPts val="0"/>
                        </a:spcBef>
                        <a:spcAft>
                          <a:spcPts val="0"/>
                        </a:spcAft>
                      </a:pPr>
                      <a:r>
                        <a:rPr lang="en-US" sz="1200" baseline="30000">
                          <a:effectLst/>
                        </a:rPr>
                        <a:t>99</a:t>
                      </a:r>
                      <a:r>
                        <a:rPr lang="en-US" sz="1200">
                          <a:effectLst/>
                        </a:rPr>
                        <a:t>Mo</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140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763050931"/>
                  </a:ext>
                </a:extLst>
              </a:tr>
              <a:tr h="245031">
                <a:tc>
                  <a:txBody>
                    <a:bodyPr/>
                    <a:lstStyle/>
                    <a:p>
                      <a:pPr marL="0" marR="0" algn="ctr" hangingPunct="0">
                        <a:lnSpc>
                          <a:spcPct val="150000"/>
                        </a:lnSpc>
                        <a:spcBef>
                          <a:spcPts val="0"/>
                        </a:spcBef>
                        <a:spcAft>
                          <a:spcPts val="0"/>
                        </a:spcAft>
                      </a:pPr>
                      <a:r>
                        <a:rPr lang="en-US" sz="1200" baseline="30000">
                          <a:effectLst/>
                        </a:rPr>
                        <a:t>133</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530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664549304"/>
                  </a:ext>
                </a:extLst>
              </a:tr>
              <a:tr h="245031">
                <a:tc>
                  <a:txBody>
                    <a:bodyPr/>
                    <a:lstStyle/>
                    <a:p>
                      <a:pPr marL="0" marR="0" algn="ctr" hangingPunct="0">
                        <a:lnSpc>
                          <a:spcPct val="150000"/>
                        </a:lnSpc>
                        <a:spcBef>
                          <a:spcPts val="0"/>
                        </a:spcBef>
                        <a:spcAft>
                          <a:spcPts val="0"/>
                        </a:spcAft>
                      </a:pPr>
                      <a:r>
                        <a:rPr lang="en-US" sz="1200" baseline="30000">
                          <a:effectLst/>
                        </a:rPr>
                        <a:t>91</a:t>
                      </a:r>
                      <a:r>
                        <a:rPr lang="en-US" sz="1200">
                          <a:effectLst/>
                        </a:rPr>
                        <a:t>Y</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556</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303836508"/>
                  </a:ext>
                </a:extLst>
              </a:tr>
              <a:tr h="245031">
                <a:tc>
                  <a:txBody>
                    <a:bodyPr/>
                    <a:lstStyle/>
                    <a:p>
                      <a:pPr marL="0" marR="0" algn="ctr" hangingPunct="0">
                        <a:lnSpc>
                          <a:spcPct val="150000"/>
                        </a:lnSpc>
                        <a:spcBef>
                          <a:spcPts val="0"/>
                        </a:spcBef>
                        <a:spcAft>
                          <a:spcPts val="0"/>
                        </a:spcAft>
                      </a:pPr>
                      <a:r>
                        <a:rPr lang="en-US" sz="1200" baseline="30000">
                          <a:effectLst/>
                        </a:rPr>
                        <a:t>97</a:t>
                      </a:r>
                      <a:r>
                        <a:rPr lang="en-US" sz="1200">
                          <a:effectLst/>
                        </a:rPr>
                        <a:t>Nb</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658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738848165"/>
                  </a:ext>
                </a:extLst>
              </a:tr>
              <a:tr h="245031">
                <a:tc>
                  <a:txBody>
                    <a:bodyPr/>
                    <a:lstStyle/>
                    <a:p>
                      <a:pPr marL="0" marR="0" algn="ctr" hangingPunct="0">
                        <a:lnSpc>
                          <a:spcPct val="150000"/>
                        </a:lnSpc>
                        <a:spcBef>
                          <a:spcPts val="0"/>
                        </a:spcBef>
                        <a:spcAft>
                          <a:spcPts val="0"/>
                        </a:spcAft>
                      </a:pPr>
                      <a:r>
                        <a:rPr lang="en-US" sz="1200" baseline="30000" dirty="0">
                          <a:effectLst/>
                        </a:rPr>
                        <a:t>97</a:t>
                      </a:r>
                      <a:r>
                        <a:rPr lang="en-US" sz="1200" dirty="0">
                          <a:effectLst/>
                        </a:rPr>
                        <a:t>Nb</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743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1180046365"/>
                  </a:ext>
                </a:extLst>
              </a:tr>
              <a:tr h="245031">
                <a:tc>
                  <a:txBody>
                    <a:bodyPr/>
                    <a:lstStyle/>
                    <a:p>
                      <a:pPr marL="0" marR="0" algn="ctr" hangingPunct="0">
                        <a:lnSpc>
                          <a:spcPct val="150000"/>
                        </a:lnSpc>
                        <a:spcBef>
                          <a:spcPts val="0"/>
                        </a:spcBef>
                        <a:spcAft>
                          <a:spcPts val="0"/>
                        </a:spcAft>
                      </a:pPr>
                      <a:r>
                        <a:rPr lang="en-US" sz="1200" baseline="30000">
                          <a:effectLst/>
                        </a:rPr>
                        <a:t>132</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773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877318071"/>
                  </a:ext>
                </a:extLst>
              </a:tr>
            </a:tbl>
          </a:graphicData>
        </a:graphic>
      </p:graphicFrame>
      <p:pic>
        <p:nvPicPr>
          <p:cNvPr id="6" name="Content Placeholder 5">
            <a:extLst>
              <a:ext uri="{FF2B5EF4-FFF2-40B4-BE49-F238E27FC236}">
                <a16:creationId xmlns:a16="http://schemas.microsoft.com/office/drawing/2014/main" id="{E96D48F5-6E8C-B546-AC04-A3BC87EAA574}"/>
              </a:ext>
            </a:extLst>
          </p:cNvPr>
          <p:cNvPicPr>
            <a:picLocks noGrp="1" noChangeAspect="1"/>
          </p:cNvPicPr>
          <p:nvPr>
            <p:ph sz="half" idx="2"/>
          </p:nvPr>
        </p:nvPicPr>
        <p:blipFill>
          <a:blip r:embed="rId3"/>
          <a:stretch>
            <a:fillRect/>
          </a:stretch>
        </p:blipFill>
        <p:spPr>
          <a:xfrm>
            <a:off x="2963119" y="2935860"/>
            <a:ext cx="6187568" cy="3785616"/>
          </a:xfrm>
          <a:prstGeom prst="rect">
            <a:avLst/>
          </a:prstGeom>
        </p:spPr>
      </p:pic>
      <p:pic>
        <p:nvPicPr>
          <p:cNvPr id="7" name="Picture 6">
            <a:extLst>
              <a:ext uri="{FF2B5EF4-FFF2-40B4-BE49-F238E27FC236}">
                <a16:creationId xmlns:a16="http://schemas.microsoft.com/office/drawing/2014/main" id="{F21312C3-D189-FD4A-ABE1-49288D8463B4}"/>
              </a:ext>
            </a:extLst>
          </p:cNvPr>
          <p:cNvPicPr>
            <a:picLocks noChangeAspect="1"/>
          </p:cNvPicPr>
          <p:nvPr/>
        </p:nvPicPr>
        <p:blipFill>
          <a:blip r:embed="rId4"/>
          <a:stretch>
            <a:fillRect/>
          </a:stretch>
        </p:blipFill>
        <p:spPr>
          <a:xfrm>
            <a:off x="4277671" y="887436"/>
            <a:ext cx="2931562" cy="2117480"/>
          </a:xfrm>
          <a:prstGeom prst="rect">
            <a:avLst/>
          </a:prstGeom>
        </p:spPr>
      </p:pic>
      <p:sp>
        <p:nvSpPr>
          <p:cNvPr id="8" name="Slide Number Placeholder 7">
            <a:extLst>
              <a:ext uri="{FF2B5EF4-FFF2-40B4-BE49-F238E27FC236}">
                <a16:creationId xmlns:a16="http://schemas.microsoft.com/office/drawing/2014/main" id="{8ADE678E-FDA3-584B-A807-6A4A4B5DAB19}"/>
              </a:ext>
            </a:extLst>
          </p:cNvPr>
          <p:cNvSpPr>
            <a:spLocks noGrp="1"/>
          </p:cNvSpPr>
          <p:nvPr>
            <p:ph type="sldNum" sz="quarter" idx="12"/>
          </p:nvPr>
        </p:nvSpPr>
        <p:spPr>
          <a:xfrm>
            <a:off x="6457950" y="6356351"/>
            <a:ext cx="2057400" cy="365125"/>
          </a:xfrm>
        </p:spPr>
        <p:txBody>
          <a:bodyPr/>
          <a:lstStyle/>
          <a:p>
            <a:fld id="{3F94819F-C7AC-144E-8DAF-0D1659607E0C}" type="slidenum">
              <a:rPr lang="en-US" smtClean="0"/>
              <a:t>6</a:t>
            </a:fld>
            <a:endParaRPr lang="en-US"/>
          </a:p>
        </p:txBody>
      </p:sp>
    </p:spTree>
    <p:extLst>
      <p:ext uri="{BB962C8B-B14F-4D97-AF65-F5344CB8AC3E}">
        <p14:creationId xmlns:p14="http://schemas.microsoft.com/office/powerpoint/2010/main" val="1380746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3759-0BF8-8B4E-A83C-9B44F8CF454A}"/>
              </a:ext>
            </a:extLst>
          </p:cNvPr>
          <p:cNvSpPr>
            <a:spLocks noGrp="1"/>
          </p:cNvSpPr>
          <p:nvPr>
            <p:ph type="title"/>
          </p:nvPr>
        </p:nvSpPr>
        <p:spPr>
          <a:xfrm>
            <a:off x="628650" y="365126"/>
            <a:ext cx="7886700" cy="1325563"/>
          </a:xfrm>
        </p:spPr>
        <p:txBody>
          <a:bodyPr/>
          <a:lstStyle/>
          <a:p>
            <a:r>
              <a:rPr lang="en-US" dirty="0"/>
              <a:t>Motivating Scenario: </a:t>
            </a:r>
            <a:br>
              <a:rPr lang="en-US" dirty="0"/>
            </a:br>
            <a:r>
              <a:rPr lang="en-US" dirty="0"/>
              <a:t>Mandel et al. </a:t>
            </a:r>
          </a:p>
        </p:txBody>
      </p:sp>
      <p:sp>
        <p:nvSpPr>
          <p:cNvPr id="3" name="Content Placeholder 2">
            <a:extLst>
              <a:ext uri="{FF2B5EF4-FFF2-40B4-BE49-F238E27FC236}">
                <a16:creationId xmlns:a16="http://schemas.microsoft.com/office/drawing/2014/main" id="{A6FB0936-E583-074B-9BA6-80C958010FCB}"/>
              </a:ext>
            </a:extLst>
          </p:cNvPr>
          <p:cNvSpPr>
            <a:spLocks noGrp="1"/>
          </p:cNvSpPr>
          <p:nvPr>
            <p:ph sz="half" idx="1"/>
          </p:nvPr>
        </p:nvSpPr>
        <p:spPr>
          <a:xfrm>
            <a:off x="55531" y="1825625"/>
            <a:ext cx="2896013" cy="4795094"/>
          </a:xfrm>
        </p:spPr>
        <p:txBody>
          <a:bodyPr>
            <a:normAutofit fontScale="92500" lnSpcReduction="20000"/>
          </a:bodyPr>
          <a:lstStyle/>
          <a:p>
            <a:r>
              <a:rPr lang="en-US" dirty="0"/>
              <a:t>Use existing method of Mandel et al. for enrichment determination</a:t>
            </a:r>
          </a:p>
          <a:p>
            <a:r>
              <a:rPr lang="en-US" dirty="0"/>
              <a:t>Limitations:</a:t>
            </a:r>
          </a:p>
          <a:p>
            <a:pPr lvl="1"/>
            <a:r>
              <a:rPr lang="en-US" dirty="0"/>
              <a:t>Viable only for enrichments ~&lt;20% </a:t>
            </a:r>
            <a:r>
              <a:rPr lang="en-US" baseline="30000" dirty="0"/>
              <a:t>235</a:t>
            </a:r>
            <a:r>
              <a:rPr lang="en-US" dirty="0"/>
              <a:t>U</a:t>
            </a:r>
          </a:p>
          <a:p>
            <a:pPr lvl="1"/>
            <a:r>
              <a:rPr lang="en-US" dirty="0"/>
              <a:t>Requires fixed </a:t>
            </a:r>
            <a:r>
              <a:rPr lang="en-US" dirty="0" err="1"/>
              <a:t>t</a:t>
            </a:r>
            <a:r>
              <a:rPr lang="en-US" baseline="-25000" dirty="0" err="1"/>
              <a:t>dec</a:t>
            </a:r>
            <a:endParaRPr lang="en-US" dirty="0"/>
          </a:p>
          <a:p>
            <a:pPr lvl="1"/>
            <a:r>
              <a:rPr lang="en-US" dirty="0"/>
              <a:t>Assumes thermal neutron field.</a:t>
            </a:r>
          </a:p>
          <a:p>
            <a:r>
              <a:rPr lang="en-US" dirty="0"/>
              <a:t>Measure the errors introduced as </a:t>
            </a:r>
            <a:r>
              <a:rPr lang="en-US" dirty="0" err="1"/>
              <a:t>t</a:t>
            </a:r>
            <a:r>
              <a:rPr lang="en-US" baseline="-25000" dirty="0" err="1"/>
              <a:t>dec</a:t>
            </a:r>
            <a:r>
              <a:rPr lang="en-US" dirty="0"/>
              <a:t> is no longer fixed.</a:t>
            </a:r>
          </a:p>
          <a:p>
            <a:endParaRPr lang="en-US" dirty="0"/>
          </a:p>
        </p:txBody>
      </p:sp>
      <p:pic>
        <p:nvPicPr>
          <p:cNvPr id="5" name="Content Placeholder 4">
            <a:extLst>
              <a:ext uri="{FF2B5EF4-FFF2-40B4-BE49-F238E27FC236}">
                <a16:creationId xmlns:a16="http://schemas.microsoft.com/office/drawing/2014/main" id="{26C28E10-CD85-F248-8B68-D114FF83B68B}"/>
              </a:ext>
            </a:extLst>
          </p:cNvPr>
          <p:cNvPicPr>
            <a:picLocks noGrp="1" noChangeAspect="1"/>
          </p:cNvPicPr>
          <p:nvPr>
            <p:ph sz="half" idx="2"/>
          </p:nvPr>
        </p:nvPicPr>
        <p:blipFill>
          <a:blip r:embed="rId3"/>
          <a:stretch>
            <a:fillRect/>
          </a:stretch>
        </p:blipFill>
        <p:spPr>
          <a:xfrm>
            <a:off x="2951544" y="2933242"/>
            <a:ext cx="6191845" cy="3788234"/>
          </a:xfrm>
          <a:prstGeom prst="rect">
            <a:avLst/>
          </a:prstGeom>
        </p:spPr>
      </p:pic>
      <p:pic>
        <p:nvPicPr>
          <p:cNvPr id="6" name="Picture 5">
            <a:extLst>
              <a:ext uri="{FF2B5EF4-FFF2-40B4-BE49-F238E27FC236}">
                <a16:creationId xmlns:a16="http://schemas.microsoft.com/office/drawing/2014/main" id="{ED3AC0BB-7174-7C4B-A21E-8D90EBED17A5}"/>
              </a:ext>
            </a:extLst>
          </p:cNvPr>
          <p:cNvPicPr>
            <a:picLocks noChangeAspect="1"/>
          </p:cNvPicPr>
          <p:nvPr/>
        </p:nvPicPr>
        <p:blipFill>
          <a:blip r:embed="rId4"/>
          <a:stretch>
            <a:fillRect/>
          </a:stretch>
        </p:blipFill>
        <p:spPr>
          <a:xfrm>
            <a:off x="4313219" y="911804"/>
            <a:ext cx="2896014" cy="2091803"/>
          </a:xfrm>
          <a:prstGeom prst="rect">
            <a:avLst/>
          </a:prstGeom>
        </p:spPr>
      </p:pic>
      <p:graphicFrame>
        <p:nvGraphicFramePr>
          <p:cNvPr id="11" name="Content Placeholder 5">
            <a:extLst>
              <a:ext uri="{FF2B5EF4-FFF2-40B4-BE49-F238E27FC236}">
                <a16:creationId xmlns:a16="http://schemas.microsoft.com/office/drawing/2014/main" id="{117EDEC2-8DC4-A146-9BA2-E7147CC28DFA}"/>
              </a:ext>
            </a:extLst>
          </p:cNvPr>
          <p:cNvGraphicFramePr>
            <a:graphicFrameLocks/>
          </p:cNvGraphicFramePr>
          <p:nvPr>
            <p:extLst>
              <p:ext uri="{D42A27DB-BD31-4B8C-83A1-F6EECF244321}">
                <p14:modId xmlns:p14="http://schemas.microsoft.com/office/powerpoint/2010/main" val="1560877938"/>
              </p:ext>
            </p:extLst>
          </p:nvPr>
        </p:nvGraphicFramePr>
        <p:xfrm>
          <a:off x="7209233" y="486979"/>
          <a:ext cx="1798706" cy="2450470"/>
        </p:xfrm>
        <a:graphic>
          <a:graphicData uri="http://schemas.openxmlformats.org/drawingml/2006/table">
            <a:tbl>
              <a:tblPr firstRow="1" firstCol="1" bandRow="1">
                <a:tableStyleId>{21E4AEA4-8DFA-4A89-87EB-49C32662AFE0}</a:tableStyleId>
              </a:tblPr>
              <a:tblGrid>
                <a:gridCol w="899353">
                  <a:extLst>
                    <a:ext uri="{9D8B030D-6E8A-4147-A177-3AD203B41FA5}">
                      <a16:colId xmlns:a16="http://schemas.microsoft.com/office/drawing/2014/main" val="2050643785"/>
                    </a:ext>
                  </a:extLst>
                </a:gridCol>
                <a:gridCol w="899353">
                  <a:extLst>
                    <a:ext uri="{9D8B030D-6E8A-4147-A177-3AD203B41FA5}">
                      <a16:colId xmlns:a16="http://schemas.microsoft.com/office/drawing/2014/main" val="4251190701"/>
                    </a:ext>
                  </a:extLst>
                </a:gridCol>
              </a:tblGrid>
              <a:tr h="244983">
                <a:tc>
                  <a:txBody>
                    <a:bodyPr/>
                    <a:lstStyle/>
                    <a:p>
                      <a:pPr marL="0" marR="0" algn="ctr" hangingPunct="0">
                        <a:lnSpc>
                          <a:spcPct val="150000"/>
                        </a:lnSpc>
                        <a:spcBef>
                          <a:spcPts val="0"/>
                        </a:spcBef>
                        <a:spcAft>
                          <a:spcPts val="0"/>
                        </a:spcAft>
                      </a:pPr>
                      <a:r>
                        <a:rPr lang="en-US" sz="1200" dirty="0">
                          <a:effectLst/>
                        </a:rPr>
                        <a:t>Nuclide</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Energy [keV]</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966722637"/>
                  </a:ext>
                </a:extLst>
              </a:tr>
              <a:tr h="245031">
                <a:tc>
                  <a:txBody>
                    <a:bodyPr/>
                    <a:lstStyle/>
                    <a:p>
                      <a:pPr marL="0" marR="0" algn="ctr" hangingPunct="0">
                        <a:lnSpc>
                          <a:spcPct val="150000"/>
                        </a:lnSpc>
                        <a:spcBef>
                          <a:spcPts val="0"/>
                        </a:spcBef>
                        <a:spcAft>
                          <a:spcPts val="0"/>
                        </a:spcAft>
                      </a:pPr>
                      <a:r>
                        <a:rPr lang="en-US" sz="1200" baseline="30000" dirty="0">
                          <a:effectLst/>
                        </a:rPr>
                        <a:t>239</a:t>
                      </a:r>
                      <a:r>
                        <a:rPr lang="en-US" sz="1200" dirty="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105</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486030342"/>
                  </a:ext>
                </a:extLst>
              </a:tr>
              <a:tr h="245031">
                <a:tc>
                  <a:txBody>
                    <a:bodyPr/>
                    <a:lstStyle/>
                    <a:p>
                      <a:pPr marL="0" marR="0" algn="ctr" hangingPunct="0">
                        <a:lnSpc>
                          <a:spcPct val="150000"/>
                        </a:lnSpc>
                        <a:spcBef>
                          <a:spcPts val="0"/>
                        </a:spcBef>
                        <a:spcAft>
                          <a:spcPts val="0"/>
                        </a:spcAft>
                      </a:pPr>
                      <a:r>
                        <a:rPr lang="en-US" sz="1200" baseline="30000" dirty="0">
                          <a:effectLst/>
                        </a:rPr>
                        <a:t>239</a:t>
                      </a:r>
                      <a:r>
                        <a:rPr lang="en-US" sz="1200" dirty="0">
                          <a:effectLst/>
                        </a:rPr>
                        <a:t>Np</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210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653752990"/>
                  </a:ext>
                </a:extLst>
              </a:tr>
              <a:tr h="245031">
                <a:tc>
                  <a:txBody>
                    <a:bodyPr/>
                    <a:lstStyle/>
                    <a:p>
                      <a:pPr marL="0" marR="0" algn="ctr" hangingPunct="0">
                        <a:lnSpc>
                          <a:spcPct val="150000"/>
                        </a:lnSpc>
                        <a:spcBef>
                          <a:spcPts val="0"/>
                        </a:spcBef>
                        <a:spcAft>
                          <a:spcPts val="0"/>
                        </a:spcAft>
                      </a:pPr>
                      <a:r>
                        <a:rPr lang="en-US" sz="1200" baseline="30000">
                          <a:effectLst/>
                        </a:rPr>
                        <a:t>239</a:t>
                      </a:r>
                      <a:r>
                        <a:rPr lang="en-US" sz="1200">
                          <a:effectLst/>
                        </a:rPr>
                        <a:t>Np</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278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54472153"/>
                  </a:ext>
                </a:extLst>
              </a:tr>
              <a:tr h="245031">
                <a:tc>
                  <a:txBody>
                    <a:bodyPr/>
                    <a:lstStyle/>
                    <a:p>
                      <a:pPr marL="0" marR="0" algn="ctr" hangingPunct="0">
                        <a:lnSpc>
                          <a:spcPct val="150000"/>
                        </a:lnSpc>
                        <a:spcBef>
                          <a:spcPts val="0"/>
                        </a:spcBef>
                        <a:spcAft>
                          <a:spcPts val="0"/>
                        </a:spcAft>
                      </a:pPr>
                      <a:r>
                        <a:rPr lang="en-US" sz="1200" baseline="30000">
                          <a:effectLst/>
                        </a:rPr>
                        <a:t>99</a:t>
                      </a:r>
                      <a:r>
                        <a:rPr lang="en-US" sz="1200">
                          <a:effectLst/>
                        </a:rPr>
                        <a:t>Mo</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140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763050931"/>
                  </a:ext>
                </a:extLst>
              </a:tr>
              <a:tr h="245031">
                <a:tc>
                  <a:txBody>
                    <a:bodyPr/>
                    <a:lstStyle/>
                    <a:p>
                      <a:pPr marL="0" marR="0" algn="ctr" hangingPunct="0">
                        <a:lnSpc>
                          <a:spcPct val="150000"/>
                        </a:lnSpc>
                        <a:spcBef>
                          <a:spcPts val="0"/>
                        </a:spcBef>
                        <a:spcAft>
                          <a:spcPts val="0"/>
                        </a:spcAft>
                      </a:pPr>
                      <a:r>
                        <a:rPr lang="en-US" sz="1200" baseline="30000">
                          <a:effectLst/>
                        </a:rPr>
                        <a:t>133</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530</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664549304"/>
                  </a:ext>
                </a:extLst>
              </a:tr>
              <a:tr h="245031">
                <a:tc>
                  <a:txBody>
                    <a:bodyPr/>
                    <a:lstStyle/>
                    <a:p>
                      <a:pPr marL="0" marR="0" algn="ctr" hangingPunct="0">
                        <a:lnSpc>
                          <a:spcPct val="150000"/>
                        </a:lnSpc>
                        <a:spcBef>
                          <a:spcPts val="0"/>
                        </a:spcBef>
                        <a:spcAft>
                          <a:spcPts val="0"/>
                        </a:spcAft>
                      </a:pPr>
                      <a:r>
                        <a:rPr lang="en-US" sz="1200" baseline="30000">
                          <a:effectLst/>
                        </a:rPr>
                        <a:t>91</a:t>
                      </a:r>
                      <a:r>
                        <a:rPr lang="en-US" sz="1200">
                          <a:effectLst/>
                        </a:rPr>
                        <a:t>Y</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556</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303836508"/>
                  </a:ext>
                </a:extLst>
              </a:tr>
              <a:tr h="245031">
                <a:tc>
                  <a:txBody>
                    <a:bodyPr/>
                    <a:lstStyle/>
                    <a:p>
                      <a:pPr marL="0" marR="0" algn="ctr" hangingPunct="0">
                        <a:lnSpc>
                          <a:spcPct val="150000"/>
                        </a:lnSpc>
                        <a:spcBef>
                          <a:spcPts val="0"/>
                        </a:spcBef>
                        <a:spcAft>
                          <a:spcPts val="0"/>
                        </a:spcAft>
                      </a:pPr>
                      <a:r>
                        <a:rPr lang="en-US" sz="1200" baseline="30000">
                          <a:effectLst/>
                        </a:rPr>
                        <a:t>97</a:t>
                      </a:r>
                      <a:r>
                        <a:rPr lang="en-US" sz="1200">
                          <a:effectLst/>
                        </a:rPr>
                        <a:t>Nb</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658</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2738848165"/>
                  </a:ext>
                </a:extLst>
              </a:tr>
              <a:tr h="245031">
                <a:tc>
                  <a:txBody>
                    <a:bodyPr/>
                    <a:lstStyle/>
                    <a:p>
                      <a:pPr marL="0" marR="0" algn="ctr" hangingPunct="0">
                        <a:lnSpc>
                          <a:spcPct val="150000"/>
                        </a:lnSpc>
                        <a:spcBef>
                          <a:spcPts val="0"/>
                        </a:spcBef>
                        <a:spcAft>
                          <a:spcPts val="0"/>
                        </a:spcAft>
                      </a:pPr>
                      <a:r>
                        <a:rPr lang="en-US" sz="1200" baseline="30000" dirty="0">
                          <a:effectLst/>
                        </a:rPr>
                        <a:t>97</a:t>
                      </a:r>
                      <a:r>
                        <a:rPr lang="en-US" sz="1200" dirty="0">
                          <a:effectLst/>
                        </a:rPr>
                        <a:t>Nb</a:t>
                      </a:r>
                      <a:endParaRPr lang="en-US" sz="1200" dirty="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743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1180046365"/>
                  </a:ext>
                </a:extLst>
              </a:tr>
              <a:tr h="245031">
                <a:tc>
                  <a:txBody>
                    <a:bodyPr/>
                    <a:lstStyle/>
                    <a:p>
                      <a:pPr marL="0" marR="0" algn="ctr" hangingPunct="0">
                        <a:lnSpc>
                          <a:spcPct val="150000"/>
                        </a:lnSpc>
                        <a:spcBef>
                          <a:spcPts val="0"/>
                        </a:spcBef>
                        <a:spcAft>
                          <a:spcPts val="0"/>
                        </a:spcAft>
                      </a:pPr>
                      <a:r>
                        <a:rPr lang="en-US" sz="1200" baseline="30000">
                          <a:effectLst/>
                        </a:rPr>
                        <a:t>132</a:t>
                      </a:r>
                      <a:r>
                        <a:rPr lang="en-US" sz="1200">
                          <a:effectLst/>
                        </a:rPr>
                        <a:t>I</a:t>
                      </a:r>
                      <a:endParaRPr lang="en-US" sz="1200">
                        <a:effectLst/>
                        <a:latin typeface="Times New Roman" panose="02020603050405020304" pitchFamily="18" charset="0"/>
                        <a:ea typeface="Times New Roman" panose="02020603050405020304" pitchFamily="18" charset="0"/>
                      </a:endParaRPr>
                    </a:p>
                  </a:txBody>
                  <a:tcPr marL="40694" marR="40694" marT="0" marB="0"/>
                </a:tc>
                <a:tc>
                  <a:txBody>
                    <a:bodyPr/>
                    <a:lstStyle/>
                    <a:p>
                      <a:pPr marL="0" marR="0" algn="ctr" hangingPunct="0">
                        <a:lnSpc>
                          <a:spcPct val="150000"/>
                        </a:lnSpc>
                        <a:spcBef>
                          <a:spcPts val="0"/>
                        </a:spcBef>
                        <a:spcAft>
                          <a:spcPts val="0"/>
                        </a:spcAft>
                      </a:pPr>
                      <a:r>
                        <a:rPr lang="en-US" sz="1200" dirty="0">
                          <a:effectLst/>
                        </a:rPr>
                        <a:t>773</a:t>
                      </a:r>
                      <a:endParaRPr lang="en-US" sz="1200" dirty="0">
                        <a:effectLst/>
                        <a:latin typeface="Times New Roman" panose="02020603050405020304" pitchFamily="18" charset="0"/>
                        <a:ea typeface="Times New Roman" panose="02020603050405020304" pitchFamily="18" charset="0"/>
                      </a:endParaRPr>
                    </a:p>
                  </a:txBody>
                  <a:tcPr marL="40694" marR="40694" marT="0" marB="0"/>
                </a:tc>
                <a:extLst>
                  <a:ext uri="{0D108BD9-81ED-4DB2-BD59-A6C34878D82A}">
                    <a16:rowId xmlns:a16="http://schemas.microsoft.com/office/drawing/2014/main" val="3877318071"/>
                  </a:ext>
                </a:extLst>
              </a:tr>
            </a:tbl>
          </a:graphicData>
        </a:graphic>
      </p:graphicFrame>
      <p:sp>
        <p:nvSpPr>
          <p:cNvPr id="7" name="Slide Number Placeholder 6">
            <a:extLst>
              <a:ext uri="{FF2B5EF4-FFF2-40B4-BE49-F238E27FC236}">
                <a16:creationId xmlns:a16="http://schemas.microsoft.com/office/drawing/2014/main" id="{DD860DF2-63FE-4E43-BD94-E646080EAF59}"/>
              </a:ext>
            </a:extLst>
          </p:cNvPr>
          <p:cNvSpPr>
            <a:spLocks noGrp="1"/>
          </p:cNvSpPr>
          <p:nvPr>
            <p:ph type="sldNum" sz="quarter" idx="12"/>
          </p:nvPr>
        </p:nvSpPr>
        <p:spPr/>
        <p:txBody>
          <a:bodyPr/>
          <a:lstStyle/>
          <a:p>
            <a:fld id="{3F94819F-C7AC-144E-8DAF-0D1659607E0C}" type="slidenum">
              <a:rPr lang="en-US" smtClean="0"/>
              <a:t>7</a:t>
            </a:fld>
            <a:endParaRPr lang="en-US"/>
          </a:p>
        </p:txBody>
      </p:sp>
    </p:spTree>
    <p:extLst>
      <p:ext uri="{BB962C8B-B14F-4D97-AF65-F5344CB8AC3E}">
        <p14:creationId xmlns:p14="http://schemas.microsoft.com/office/powerpoint/2010/main" val="423330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787A-0AA7-5A4A-9F81-E7301623AF25}"/>
              </a:ext>
            </a:extLst>
          </p:cNvPr>
          <p:cNvSpPr>
            <a:spLocks noGrp="1"/>
          </p:cNvSpPr>
          <p:nvPr>
            <p:ph type="title"/>
          </p:nvPr>
        </p:nvSpPr>
        <p:spPr>
          <a:xfrm>
            <a:off x="628650" y="365126"/>
            <a:ext cx="7886700" cy="1325563"/>
          </a:xfrm>
        </p:spPr>
        <p:txBody>
          <a:bodyPr/>
          <a:lstStyle/>
          <a:p>
            <a:r>
              <a:rPr lang="en-US" dirty="0"/>
              <a:t>Motivating Scenario: Mandel et al.</a:t>
            </a:r>
          </a:p>
        </p:txBody>
      </p:sp>
      <p:sp>
        <p:nvSpPr>
          <p:cNvPr id="3" name="Content Placeholder 2">
            <a:extLst>
              <a:ext uri="{FF2B5EF4-FFF2-40B4-BE49-F238E27FC236}">
                <a16:creationId xmlns:a16="http://schemas.microsoft.com/office/drawing/2014/main" id="{80DE0142-FD93-CB4C-A9E5-515EDAE57AC5}"/>
              </a:ext>
            </a:extLst>
          </p:cNvPr>
          <p:cNvSpPr>
            <a:spLocks noGrp="1"/>
          </p:cNvSpPr>
          <p:nvPr>
            <p:ph sz="half" idx="1"/>
          </p:nvPr>
        </p:nvSpPr>
        <p:spPr>
          <a:xfrm>
            <a:off x="4832420" y="1340420"/>
            <a:ext cx="4311580" cy="1774102"/>
          </a:xfrm>
        </p:spPr>
        <p:txBody>
          <a:bodyPr/>
          <a:lstStyle/>
          <a:p>
            <a:pPr lvl="1"/>
            <a:r>
              <a:rPr lang="en-US" sz="1500" dirty="0"/>
              <a:t>Generated calibration curves with my data for enrichments of 0.71%, 3%, and 20% </a:t>
            </a:r>
            <a:r>
              <a:rPr lang="en-US" sz="1500" baseline="30000" dirty="0"/>
              <a:t>235</a:t>
            </a:r>
            <a:r>
              <a:rPr lang="en-US" sz="1500" dirty="0"/>
              <a:t>U.</a:t>
            </a:r>
          </a:p>
          <a:p>
            <a:pPr lvl="1"/>
            <a:r>
              <a:rPr lang="en-US" sz="1500" dirty="0"/>
              <a:t>Comparison of all 18 of my calibration curves vs 6 of the curves developed in Mandel et al.</a:t>
            </a:r>
          </a:p>
          <a:p>
            <a:endParaRPr lang="en-US" dirty="0"/>
          </a:p>
        </p:txBody>
      </p:sp>
      <p:pic>
        <p:nvPicPr>
          <p:cNvPr id="5" name="Picture 4" descr="C:\Users\awdre\AppData\Local\Microsoft\Windows\INetCache\Content.MSO\C9993FDF.tmp">
            <a:extLst>
              <a:ext uri="{FF2B5EF4-FFF2-40B4-BE49-F238E27FC236}">
                <a16:creationId xmlns:a16="http://schemas.microsoft.com/office/drawing/2014/main" id="{BD9CD3EB-F35D-8243-8B1B-66570FEC66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51752"/>
            <a:ext cx="5128183" cy="5306247"/>
          </a:xfrm>
          <a:prstGeom prst="rect">
            <a:avLst/>
          </a:prstGeom>
          <a:solidFill>
            <a:schemeClr val="bg1"/>
          </a:solidFill>
          <a:ln>
            <a:noFill/>
          </a:ln>
        </p:spPr>
      </p:pic>
      <p:pic>
        <p:nvPicPr>
          <p:cNvPr id="6" name="Content Placeholder 4">
            <a:extLst>
              <a:ext uri="{FF2B5EF4-FFF2-40B4-BE49-F238E27FC236}">
                <a16:creationId xmlns:a16="http://schemas.microsoft.com/office/drawing/2014/main" id="{A75CC6F8-4559-EE42-9F11-C813EF92802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078360" y="3292117"/>
            <a:ext cx="4065640" cy="2853850"/>
          </a:xfrm>
          <a:prstGeom prst="rect">
            <a:avLst/>
          </a:prstGeom>
          <a:noFill/>
          <a:ln>
            <a:noFill/>
          </a:ln>
        </p:spPr>
      </p:pic>
      <p:sp>
        <p:nvSpPr>
          <p:cNvPr id="7" name="Rectangle 6">
            <a:extLst>
              <a:ext uri="{FF2B5EF4-FFF2-40B4-BE49-F238E27FC236}">
                <a16:creationId xmlns:a16="http://schemas.microsoft.com/office/drawing/2014/main" id="{8E6E4AF6-3E58-C34A-A096-3A1A46949791}"/>
              </a:ext>
            </a:extLst>
          </p:cNvPr>
          <p:cNvSpPr/>
          <p:nvPr/>
        </p:nvSpPr>
        <p:spPr>
          <a:xfrm>
            <a:off x="1149489" y="1321357"/>
            <a:ext cx="3682931" cy="369332"/>
          </a:xfrm>
          <a:prstGeom prst="rect">
            <a:avLst/>
          </a:prstGeom>
        </p:spPr>
        <p:txBody>
          <a:bodyPr wrap="none">
            <a:spAutoFit/>
          </a:bodyPr>
          <a:lstStyle/>
          <a:p>
            <a:r>
              <a:rPr lang="en-US" dirty="0"/>
              <a:t>Recreation w/ my data at 24 </a:t>
            </a:r>
            <a:r>
              <a:rPr lang="en-US" dirty="0" err="1"/>
              <a:t>hr</a:t>
            </a:r>
            <a:r>
              <a:rPr lang="en-US" dirty="0"/>
              <a:t> decay</a:t>
            </a:r>
          </a:p>
        </p:txBody>
      </p:sp>
      <p:sp>
        <p:nvSpPr>
          <p:cNvPr id="8" name="Rectangle 7">
            <a:extLst>
              <a:ext uri="{FF2B5EF4-FFF2-40B4-BE49-F238E27FC236}">
                <a16:creationId xmlns:a16="http://schemas.microsoft.com/office/drawing/2014/main" id="{CDBA2DE0-2C57-6B44-9F61-C12770C49755}"/>
              </a:ext>
            </a:extLst>
          </p:cNvPr>
          <p:cNvSpPr/>
          <p:nvPr/>
        </p:nvSpPr>
        <p:spPr>
          <a:xfrm>
            <a:off x="6658067" y="2880201"/>
            <a:ext cx="1422569" cy="369332"/>
          </a:xfrm>
          <a:prstGeom prst="rect">
            <a:avLst/>
          </a:prstGeom>
        </p:spPr>
        <p:txBody>
          <a:bodyPr wrap="none">
            <a:spAutoFit/>
          </a:bodyPr>
          <a:lstStyle/>
          <a:p>
            <a:r>
              <a:rPr lang="en-US" dirty="0"/>
              <a:t>Mandel et al.</a:t>
            </a:r>
          </a:p>
        </p:txBody>
      </p:sp>
      <p:sp>
        <p:nvSpPr>
          <p:cNvPr id="9" name="Slide Number Placeholder 8">
            <a:extLst>
              <a:ext uri="{FF2B5EF4-FFF2-40B4-BE49-F238E27FC236}">
                <a16:creationId xmlns:a16="http://schemas.microsoft.com/office/drawing/2014/main" id="{094ABD99-3BA2-0749-ACEE-9771ACD103B3}"/>
              </a:ext>
            </a:extLst>
          </p:cNvPr>
          <p:cNvSpPr>
            <a:spLocks noGrp="1"/>
          </p:cNvSpPr>
          <p:nvPr>
            <p:ph type="sldNum" sz="quarter" idx="12"/>
          </p:nvPr>
        </p:nvSpPr>
        <p:spPr/>
        <p:txBody>
          <a:bodyPr/>
          <a:lstStyle/>
          <a:p>
            <a:fld id="{3F94819F-C7AC-144E-8DAF-0D1659607E0C}" type="slidenum">
              <a:rPr lang="en-US" smtClean="0"/>
              <a:t>8</a:t>
            </a:fld>
            <a:endParaRPr lang="en-US"/>
          </a:p>
        </p:txBody>
      </p:sp>
    </p:spTree>
    <p:extLst>
      <p:ext uri="{BB962C8B-B14F-4D97-AF65-F5344CB8AC3E}">
        <p14:creationId xmlns:p14="http://schemas.microsoft.com/office/powerpoint/2010/main" val="159348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173E-D80B-E042-B622-6DA419EA6287}"/>
              </a:ext>
            </a:extLst>
          </p:cNvPr>
          <p:cNvSpPr>
            <a:spLocks noGrp="1"/>
          </p:cNvSpPr>
          <p:nvPr>
            <p:ph type="title"/>
          </p:nvPr>
        </p:nvSpPr>
        <p:spPr/>
        <p:txBody>
          <a:bodyPr/>
          <a:lstStyle/>
          <a:p>
            <a:r>
              <a:rPr lang="en-US" dirty="0"/>
              <a:t>Motivating Scenario: Mandel et al.</a:t>
            </a:r>
          </a:p>
        </p:txBody>
      </p:sp>
      <p:sp>
        <p:nvSpPr>
          <p:cNvPr id="3" name="Content Placeholder 2">
            <a:extLst>
              <a:ext uri="{FF2B5EF4-FFF2-40B4-BE49-F238E27FC236}">
                <a16:creationId xmlns:a16="http://schemas.microsoft.com/office/drawing/2014/main" id="{B474741E-94C7-DE47-8861-41FD18AE66DD}"/>
              </a:ext>
            </a:extLst>
          </p:cNvPr>
          <p:cNvSpPr>
            <a:spLocks noGrp="1"/>
          </p:cNvSpPr>
          <p:nvPr>
            <p:ph sz="half" idx="1"/>
          </p:nvPr>
        </p:nvSpPr>
        <p:spPr>
          <a:xfrm>
            <a:off x="628649" y="1825625"/>
            <a:ext cx="8034903" cy="1149069"/>
          </a:xfrm>
        </p:spPr>
        <p:txBody>
          <a:bodyPr/>
          <a:lstStyle/>
          <a:p>
            <a:pPr marL="0" indent="0">
              <a:buNone/>
            </a:pPr>
            <a:r>
              <a:rPr lang="en-US" sz="1500" dirty="0"/>
              <a:t>My data (2 scenarios). In each, we calibrate off 0.71% and 20% to predict 3%:</a:t>
            </a:r>
          </a:p>
          <a:p>
            <a:r>
              <a:rPr lang="en-US" sz="1500" dirty="0"/>
              <a:t>One-hour spectra each of 0.71%, 3%, and 20% </a:t>
            </a:r>
            <a:r>
              <a:rPr lang="en-US" sz="1500" baseline="30000" dirty="0"/>
              <a:t>235</a:t>
            </a:r>
            <a:r>
              <a:rPr lang="en-US" sz="1500" dirty="0"/>
              <a:t>U at 24 hours of decay. </a:t>
            </a:r>
          </a:p>
          <a:p>
            <a:r>
              <a:rPr lang="en-US" sz="1500" dirty="0"/>
              <a:t>1,000 three-minute spectra each of 0.71%, 3%, and 20% </a:t>
            </a:r>
            <a:r>
              <a:rPr lang="en-US" sz="1500" baseline="30000" dirty="0"/>
              <a:t>235</a:t>
            </a:r>
            <a:r>
              <a:rPr lang="en-US" sz="1500" dirty="0"/>
              <a:t>U at decay times ranging 8 </a:t>
            </a:r>
            <a:r>
              <a:rPr lang="en-US" sz="1500" dirty="0" err="1"/>
              <a:t>hr</a:t>
            </a:r>
            <a:r>
              <a:rPr lang="en-US" sz="1500" dirty="0"/>
              <a:t> to 58 hr.</a:t>
            </a:r>
          </a:p>
          <a:p>
            <a:endParaRPr lang="en-US" sz="1500" dirty="0"/>
          </a:p>
          <a:p>
            <a:endParaRPr lang="en-US" sz="1500" dirty="0"/>
          </a:p>
          <a:p>
            <a:endParaRPr lang="en-US" sz="1500" dirty="0"/>
          </a:p>
          <a:p>
            <a:endParaRPr lang="en-US" sz="1500" dirty="0"/>
          </a:p>
          <a:p>
            <a:pPr lvl="1"/>
            <a:endParaRPr lang="en-US" sz="1350" dirty="0"/>
          </a:p>
          <a:p>
            <a:endParaRPr lang="en-US" dirty="0"/>
          </a:p>
        </p:txBody>
      </p:sp>
      <p:pic>
        <p:nvPicPr>
          <p:cNvPr id="11" name="Content Placeholder 4" descr="C:\Users\awdre\AppData\Local\Microsoft\Windows\INetCache\Content.MSO\4671339B.tmp">
            <a:extLst>
              <a:ext uri="{FF2B5EF4-FFF2-40B4-BE49-F238E27FC236}">
                <a16:creationId xmlns:a16="http://schemas.microsoft.com/office/drawing/2014/main" id="{1100CBD4-267F-8C41-80CB-EB7CC6522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0281" y="3216087"/>
            <a:ext cx="4231683" cy="2746155"/>
          </a:xfrm>
          <a:prstGeom prst="rect">
            <a:avLst/>
          </a:prstGeom>
          <a:solidFill>
            <a:schemeClr val="bg1"/>
          </a:solidFill>
          <a:ln>
            <a:noFill/>
          </a:ln>
        </p:spPr>
      </p:pic>
      <p:pic>
        <p:nvPicPr>
          <p:cNvPr id="12" name="Content Placeholder 5" descr="C:\Users\awdre\AppData\Local\Microsoft\Windows\INetCache\Content.MSO\2B00B445.tmp">
            <a:extLst>
              <a:ext uri="{FF2B5EF4-FFF2-40B4-BE49-F238E27FC236}">
                <a16:creationId xmlns:a16="http://schemas.microsoft.com/office/drawing/2014/main" id="{BEC5D725-8671-604F-904F-1370DAD88DBA}"/>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4646099" y="3217463"/>
            <a:ext cx="4231683" cy="2728399"/>
          </a:xfrm>
          <a:prstGeom prst="rect">
            <a:avLst/>
          </a:prstGeom>
          <a:solidFill>
            <a:schemeClr val="bg1"/>
          </a:solidFill>
          <a:ln>
            <a:noFill/>
          </a:ln>
        </p:spPr>
      </p:pic>
      <p:sp>
        <p:nvSpPr>
          <p:cNvPr id="13" name="TextBox 12">
            <a:extLst>
              <a:ext uri="{FF2B5EF4-FFF2-40B4-BE49-F238E27FC236}">
                <a16:creationId xmlns:a16="http://schemas.microsoft.com/office/drawing/2014/main" id="{4DCB07F4-236C-2645-B145-E3DF2763FCB6}"/>
              </a:ext>
            </a:extLst>
          </p:cNvPr>
          <p:cNvSpPr txBox="1"/>
          <p:nvPr/>
        </p:nvSpPr>
        <p:spPr>
          <a:xfrm>
            <a:off x="2153618" y="6482741"/>
            <a:ext cx="5155770" cy="300082"/>
          </a:xfrm>
          <a:prstGeom prst="rect">
            <a:avLst/>
          </a:prstGeom>
          <a:noFill/>
        </p:spPr>
        <p:txBody>
          <a:bodyPr wrap="none" rtlCol="0">
            <a:spAutoFit/>
          </a:bodyPr>
          <a:lstStyle/>
          <a:p>
            <a:r>
              <a:rPr lang="en-US" sz="1350" i="1" dirty="0"/>
              <a:t>Significant degradation in performance as restriction on </a:t>
            </a:r>
            <a:r>
              <a:rPr lang="en-US" sz="1350" i="1" dirty="0" err="1"/>
              <a:t>t</a:t>
            </a:r>
            <a:r>
              <a:rPr lang="en-US" sz="1350" i="1" baseline="-25000" dirty="0" err="1"/>
              <a:t>dec</a:t>
            </a:r>
            <a:r>
              <a:rPr lang="en-US" sz="1350" i="1" dirty="0"/>
              <a:t> is removed</a:t>
            </a:r>
          </a:p>
        </p:txBody>
      </p:sp>
      <p:sp>
        <p:nvSpPr>
          <p:cNvPr id="14" name="TextBox 13">
            <a:extLst>
              <a:ext uri="{FF2B5EF4-FFF2-40B4-BE49-F238E27FC236}">
                <a16:creationId xmlns:a16="http://schemas.microsoft.com/office/drawing/2014/main" id="{928D6790-B97D-2048-B738-4D97FE4F8068}"/>
              </a:ext>
            </a:extLst>
          </p:cNvPr>
          <p:cNvSpPr txBox="1"/>
          <p:nvPr/>
        </p:nvSpPr>
        <p:spPr>
          <a:xfrm>
            <a:off x="1187424" y="6081504"/>
            <a:ext cx="1932388" cy="300082"/>
          </a:xfrm>
          <a:prstGeom prst="rect">
            <a:avLst/>
          </a:prstGeom>
          <a:noFill/>
        </p:spPr>
        <p:txBody>
          <a:bodyPr wrap="none" rtlCol="0">
            <a:spAutoFit/>
          </a:bodyPr>
          <a:lstStyle/>
          <a:p>
            <a:r>
              <a:rPr lang="en-US" sz="1350" dirty="0"/>
              <a:t>Decay time fixed at 24 </a:t>
            </a:r>
            <a:r>
              <a:rPr lang="en-US" sz="1350" dirty="0" err="1"/>
              <a:t>hr</a:t>
            </a:r>
            <a:endParaRPr lang="en-US" sz="1350" dirty="0"/>
          </a:p>
        </p:txBody>
      </p:sp>
      <p:sp>
        <p:nvSpPr>
          <p:cNvPr id="15" name="TextBox 14">
            <a:extLst>
              <a:ext uri="{FF2B5EF4-FFF2-40B4-BE49-F238E27FC236}">
                <a16:creationId xmlns:a16="http://schemas.microsoft.com/office/drawing/2014/main" id="{6B40CD51-13C2-FB4E-8880-F2A97EB7B18C}"/>
              </a:ext>
            </a:extLst>
          </p:cNvPr>
          <p:cNvSpPr txBox="1"/>
          <p:nvPr/>
        </p:nvSpPr>
        <p:spPr>
          <a:xfrm>
            <a:off x="5243926" y="6061494"/>
            <a:ext cx="2821798" cy="300082"/>
          </a:xfrm>
          <a:prstGeom prst="rect">
            <a:avLst/>
          </a:prstGeom>
          <a:noFill/>
        </p:spPr>
        <p:txBody>
          <a:bodyPr wrap="none" rtlCol="0">
            <a:spAutoFit/>
          </a:bodyPr>
          <a:lstStyle/>
          <a:p>
            <a:r>
              <a:rPr lang="en-US" sz="1350" dirty="0"/>
              <a:t>Decay time ranging from 8 </a:t>
            </a:r>
            <a:r>
              <a:rPr lang="en-US" sz="1350" dirty="0" err="1"/>
              <a:t>hr</a:t>
            </a:r>
            <a:r>
              <a:rPr lang="en-US" sz="1350" dirty="0"/>
              <a:t> to 58 </a:t>
            </a:r>
            <a:r>
              <a:rPr lang="en-US" sz="1350" dirty="0" err="1"/>
              <a:t>hr</a:t>
            </a:r>
            <a:endParaRPr lang="en-US" sz="1350" dirty="0"/>
          </a:p>
        </p:txBody>
      </p:sp>
      <p:pic>
        <p:nvPicPr>
          <p:cNvPr id="16" name="Picture 15">
            <a:extLst>
              <a:ext uri="{FF2B5EF4-FFF2-40B4-BE49-F238E27FC236}">
                <a16:creationId xmlns:a16="http://schemas.microsoft.com/office/drawing/2014/main" id="{87D6130E-7A38-D84C-8982-68A99DE3EF3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70706" y="2834893"/>
            <a:ext cx="1321594" cy="400050"/>
          </a:xfrm>
          <a:prstGeom prst="rect">
            <a:avLst/>
          </a:prstGeom>
          <a:noFill/>
          <a:ln>
            <a:noFill/>
          </a:ln>
        </p:spPr>
      </p:pic>
      <p:sp>
        <p:nvSpPr>
          <p:cNvPr id="17" name="Slide Number Placeholder 16">
            <a:extLst>
              <a:ext uri="{FF2B5EF4-FFF2-40B4-BE49-F238E27FC236}">
                <a16:creationId xmlns:a16="http://schemas.microsoft.com/office/drawing/2014/main" id="{5155D779-D202-F643-AE16-88B1348B2CBC}"/>
              </a:ext>
            </a:extLst>
          </p:cNvPr>
          <p:cNvSpPr>
            <a:spLocks noGrp="1"/>
          </p:cNvSpPr>
          <p:nvPr>
            <p:ph type="sldNum" sz="quarter" idx="12"/>
          </p:nvPr>
        </p:nvSpPr>
        <p:spPr/>
        <p:txBody>
          <a:bodyPr/>
          <a:lstStyle/>
          <a:p>
            <a:fld id="{3F94819F-C7AC-144E-8DAF-0D1659607E0C}" type="slidenum">
              <a:rPr lang="en-US" smtClean="0"/>
              <a:t>9</a:t>
            </a:fld>
            <a:endParaRPr lang="en-US"/>
          </a:p>
        </p:txBody>
      </p:sp>
      <p:sp>
        <p:nvSpPr>
          <p:cNvPr id="18" name="TextBox 17">
            <a:extLst>
              <a:ext uri="{FF2B5EF4-FFF2-40B4-BE49-F238E27FC236}">
                <a16:creationId xmlns:a16="http://schemas.microsoft.com/office/drawing/2014/main" id="{074A17BD-7B7F-1A4F-A23F-81249A9B3271}"/>
              </a:ext>
            </a:extLst>
          </p:cNvPr>
          <p:cNvSpPr txBox="1"/>
          <p:nvPr/>
        </p:nvSpPr>
        <p:spPr>
          <a:xfrm>
            <a:off x="1084913" y="4173209"/>
            <a:ext cx="3277051" cy="646331"/>
          </a:xfrm>
          <a:prstGeom prst="rect">
            <a:avLst/>
          </a:prstGeom>
          <a:noFill/>
        </p:spPr>
        <p:txBody>
          <a:bodyPr wrap="none" rtlCol="0">
            <a:spAutoFit/>
          </a:bodyPr>
          <a:lstStyle/>
          <a:p>
            <a:r>
              <a:rPr lang="en-US" dirty="0"/>
              <a:t>Ensemble prediction: 33.22±1.81</a:t>
            </a:r>
          </a:p>
          <a:p>
            <a:r>
              <a:rPr lang="en-US" dirty="0"/>
              <a:t>(2.8% to 3.2% enrichment)</a:t>
            </a:r>
          </a:p>
        </p:txBody>
      </p:sp>
      <p:sp>
        <p:nvSpPr>
          <p:cNvPr id="19" name="TextBox 18">
            <a:extLst>
              <a:ext uri="{FF2B5EF4-FFF2-40B4-BE49-F238E27FC236}">
                <a16:creationId xmlns:a16="http://schemas.microsoft.com/office/drawing/2014/main" id="{09ABB7C9-0BC4-FA47-AF55-6845EF9AB25E}"/>
              </a:ext>
            </a:extLst>
          </p:cNvPr>
          <p:cNvSpPr txBox="1"/>
          <p:nvPr/>
        </p:nvSpPr>
        <p:spPr>
          <a:xfrm>
            <a:off x="5717750" y="4173209"/>
            <a:ext cx="3160032" cy="646331"/>
          </a:xfrm>
          <a:prstGeom prst="rect">
            <a:avLst/>
          </a:prstGeom>
          <a:noFill/>
        </p:spPr>
        <p:txBody>
          <a:bodyPr wrap="none" rtlCol="0">
            <a:spAutoFit/>
          </a:bodyPr>
          <a:lstStyle/>
          <a:p>
            <a:r>
              <a:rPr lang="en-US" dirty="0"/>
              <a:t>Ensemble prediction: 22.5±12.7</a:t>
            </a:r>
          </a:p>
          <a:p>
            <a:r>
              <a:rPr lang="en-US" dirty="0"/>
              <a:t>(2.8 to 9.3% enrichment)</a:t>
            </a:r>
          </a:p>
        </p:txBody>
      </p:sp>
    </p:spTree>
    <p:extLst>
      <p:ext uri="{BB962C8B-B14F-4D97-AF65-F5344CB8AC3E}">
        <p14:creationId xmlns:p14="http://schemas.microsoft.com/office/powerpoint/2010/main" val="15844152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7896</TotalTime>
  <Words>7874</Words>
  <Application>Microsoft Macintosh PowerPoint</Application>
  <PresentationFormat>On-screen Show (4:3)</PresentationFormat>
  <Paragraphs>1047</Paragraphs>
  <Slides>57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Cambria Math</vt:lpstr>
      <vt:lpstr>Courier New</vt:lpstr>
      <vt:lpstr>Times New Roman</vt:lpstr>
      <vt:lpstr>Office Theme</vt:lpstr>
      <vt:lpstr>Leveraging Machine Learning Capabilities for the Characterization of Irradiated Uranium:  A Case Study of Prediction Methods for Nuclear Safeguards and Nuclear Forensics</vt:lpstr>
      <vt:lpstr>Contents</vt:lpstr>
      <vt:lpstr>Introduction: Problem Statement</vt:lpstr>
      <vt:lpstr>Introduction: Problem Statement</vt:lpstr>
      <vt:lpstr>Motivating Scenario:  Mandel et al.</vt:lpstr>
      <vt:lpstr>Motivating Scenario:  Mandel et al. </vt:lpstr>
      <vt:lpstr>Motivating Scenario:  Mandel et al. </vt:lpstr>
      <vt:lpstr>Motivating Scenario: Mandel et al.</vt:lpstr>
      <vt:lpstr>Motivating Scenario: Mandel et al.</vt:lpstr>
      <vt:lpstr>Motivating Scenario: Mandel et al.</vt:lpstr>
      <vt:lpstr>Theory</vt:lpstr>
      <vt:lpstr>Theory: Regularized Linear Models</vt:lpstr>
      <vt:lpstr>Theory: Decision Tree Models</vt:lpstr>
      <vt:lpstr>Theory: Ensemble Methods – Random Forests</vt:lpstr>
      <vt:lpstr>Theory: Ensemble Methods – Adaptive Boosting</vt:lpstr>
      <vt:lpstr>Theory: Bias-Variance Tradeoff</vt:lpstr>
      <vt:lpstr>Theory: Principal Component Analysis</vt:lpstr>
      <vt:lpstr>Theory: Neutron Activation Analysis</vt:lpstr>
      <vt:lpstr>Methods</vt:lpstr>
      <vt:lpstr>Methods: Simulated Data Pipeline</vt:lpstr>
      <vt:lpstr>Methods: Oak Ridge Isotope Generation Code (ORIGEN) Simulations</vt:lpstr>
      <vt:lpstr>Methods: Blending Enrichments</vt:lpstr>
      <vt:lpstr>Methods: Issues with Enrichment Blending</vt:lpstr>
      <vt:lpstr>Methods: Data Normalization</vt:lpstr>
      <vt:lpstr>Methods: Gaussian Noise Introduction</vt:lpstr>
      <vt:lpstr>Methods: Experimental Measurements</vt:lpstr>
      <vt:lpstr>Methods: Tuning via grid search &amp; cross-validation</vt:lpstr>
      <vt:lpstr>Results</vt:lpstr>
      <vt:lpstr>Results: Simulations –  Fixed tirr</vt:lpstr>
      <vt:lpstr>Results: Simulated Data – Training/Testing Data Mismatches</vt:lpstr>
      <vt:lpstr>Results: Experimental Data – Spectra Visualization</vt:lpstr>
      <vt:lpstr>Results: Experimental Data – Down-Binning Method for Data Truncation</vt:lpstr>
      <vt:lpstr>Results: Experimental Data – Down-Binning Method for Data Truncation</vt:lpstr>
      <vt:lpstr>Results: Experimental Data – Principal Component Analysis for Data Truncation</vt:lpstr>
      <vt:lpstr>Results: Experimental Data – Principal Component Analysis for Data Truncation</vt:lpstr>
      <vt:lpstr>Results: Experimental Data – Principal Component Analysis for Data Truncation</vt:lpstr>
      <vt:lpstr>Results: Experimental Data – Principal Component Analysis for Data Truncation</vt:lpstr>
      <vt:lpstr>Comparison of Feature Importances</vt:lpstr>
      <vt:lpstr>Conclusions</vt:lpstr>
      <vt:lpstr>Future Work: Data Fusion of Modern NDE Techniques for Nuclear Safeguards</vt:lpstr>
      <vt:lpstr>Compton Dry Cask Imaging System</vt:lpstr>
      <vt:lpstr>Dual Slab Verification Detector</vt:lpstr>
      <vt:lpstr>Future Work: Data Fusion of CDCIS &amp; DSVD</vt:lpstr>
      <vt:lpstr>Acknowledgements</vt:lpstr>
      <vt:lpstr>References</vt:lpstr>
      <vt:lpstr>Thank you!</vt:lpstr>
      <vt:lpstr>Appendix</vt:lpstr>
      <vt:lpstr>Shortcomings/Future Work</vt:lpstr>
      <vt:lpstr>Methods: Splitting data into training and testing groups</vt:lpstr>
      <vt:lpstr>Note on computational complexity</vt:lpstr>
      <vt:lpstr>Scoring Metric – Mean Absolute Error (MAE)</vt:lpstr>
      <vt:lpstr>PowerPoint Presentation</vt:lpstr>
      <vt:lpstr>Down-binned experimental data</vt:lpstr>
      <vt:lpstr>PCA on experimental data</vt:lpstr>
      <vt:lpstr>Introduction: High-Level Project Summary </vt:lpstr>
      <vt:lpstr>Theory: Gamma-Ray Spectrometry</vt:lpstr>
      <vt:lpstr>Visualization of top 3 principal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Machine Learning Capabilities for the Characterization of Irradiated Uranium:  A Case Study of Prediction Methods for Nuclear Safeguards and Nuclear Forensics</dc:title>
  <dc:creator>Microsoft Office User</dc:creator>
  <cp:lastModifiedBy>Microsoft Office User</cp:lastModifiedBy>
  <cp:revision>116</cp:revision>
  <cp:lastPrinted>2019-11-29T20:57:04Z</cp:lastPrinted>
  <dcterms:created xsi:type="dcterms:W3CDTF">2019-11-27T01:28:48Z</dcterms:created>
  <dcterms:modified xsi:type="dcterms:W3CDTF">2019-12-02T13:48:44Z</dcterms:modified>
</cp:coreProperties>
</file>